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6"/>
  </p:notesMasterIdLst>
  <p:sldIdLst>
    <p:sldId id="257" r:id="rId2"/>
    <p:sldId id="274" r:id="rId3"/>
    <p:sldId id="273" r:id="rId4"/>
    <p:sldId id="27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8" r:id="rId15"/>
    <p:sldId id="279" r:id="rId16"/>
    <p:sldId id="280" r:id="rId17"/>
    <p:sldId id="281" r:id="rId18"/>
    <p:sldId id="282" r:id="rId19"/>
    <p:sldId id="267" r:id="rId20"/>
    <p:sldId id="268" r:id="rId21"/>
    <p:sldId id="277" r:id="rId22"/>
    <p:sldId id="269" r:id="rId23"/>
    <p:sldId id="270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73" d="100"/>
          <a:sy n="73" d="100"/>
        </p:scale>
        <p:origin x="-858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C27D1-51B7-4348-905F-8F8C76FF5287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26334-DF4D-4376-B9CB-0AEC4BB3CD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66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6334-DF4D-4376-B9CB-0AEC4BB3CDD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658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&#1086;&#1090;&#1082;&#1088;&#1099;&#1090;&#1099;&#1081;&#1091;&#1088;&#1086;&#1082;.&#1088;&#1092;/&#1089;&#1090;&#1072;&#1090;&#1100;&#1080;/511559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3131" y="1844824"/>
            <a:ext cx="4461115" cy="2520280"/>
          </a:xfrm>
        </p:spPr>
        <p:txBody>
          <a:bodyPr>
            <a:noAutofit/>
          </a:bodyPr>
          <a:lstStyle/>
          <a:p>
            <a:r>
              <a:rPr lang="ru-RU" sz="3100" b="1" smtClean="0"/>
              <a:t>Как оформить исследовательскую работу</a:t>
            </a:r>
            <a:r>
              <a:rPr lang="ru-RU" sz="2800" b="1" smtClean="0"/>
              <a:t/>
            </a:r>
            <a:br>
              <a:rPr lang="ru-RU" sz="2800" b="1" smtClean="0"/>
            </a:br>
            <a:r>
              <a:rPr lang="ru-RU" sz="2000" b="1" smtClean="0"/>
              <a:t>рекомендации педагогам</a:t>
            </a:r>
            <a:endParaRPr lang="ru-RU" sz="20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65" y="2564904"/>
            <a:ext cx="3309803" cy="3116805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66" y="2321091"/>
            <a:ext cx="356002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60648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chemeClr val="accent1"/>
                </a:solidFill>
              </a:rPr>
              <a:t>БОУ ДО г. Омска «ЦДОД «Эврика»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139" y="6260363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>
                <a:solidFill>
                  <a:schemeClr val="accent1"/>
                </a:solidFill>
              </a:rPr>
              <a:t>Составитель: Булдакова Галина Викторовна, методист</a:t>
            </a:r>
          </a:p>
        </p:txBody>
      </p:sp>
    </p:spTree>
    <p:extLst>
      <p:ext uri="{BB962C8B-B14F-4D97-AF65-F5344CB8AC3E}">
        <p14:creationId xmlns:p14="http://schemas.microsoft.com/office/powerpoint/2010/main" val="139122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pPr algn="ctr"/>
            <a:r>
              <a:rPr lang="ru-RU" smtClean="0"/>
              <a:t>Я – исследователь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mtClean="0"/>
              <a:t>	открытый </a:t>
            </a:r>
            <a:r>
              <a:rPr lang="ru-RU"/>
              <a:t>городской конкурс  исследовательских работ и проектов  младших школьников (1- 4 классы).  </a:t>
            </a:r>
            <a:r>
              <a:rPr lang="ru-RU" smtClean="0"/>
              <a:t>	Конкурс </a:t>
            </a:r>
            <a:r>
              <a:rPr lang="ru-RU"/>
              <a:t>проводится с целью актуализации интеллектуального и творческого потенциала личности ребенка младшего школьного возраста путем развития и совершенствования у него навыков исследовательской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2094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096634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/>
            </a:r>
            <a:br>
              <a:rPr lang="ru-RU" smtClean="0"/>
            </a:br>
            <a:r>
              <a:rPr lang="ru-RU" sz="3600" smtClean="0"/>
              <a:t>Конкурс </a:t>
            </a:r>
            <a:r>
              <a:rPr lang="ru-RU" sz="3600"/>
              <a:t>проводится в два этапа</a:t>
            </a:r>
            <a:r>
              <a:rPr lang="ru-RU" sz="3600" smtClean="0"/>
              <a:t>: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3771781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2800" smtClean="0"/>
              <a:t>- заочный </a:t>
            </a:r>
            <a:r>
              <a:rPr lang="ru-RU" sz="2800"/>
              <a:t>этап (экспертная оценка письменных работ</a:t>
            </a:r>
            <a:r>
              <a:rPr lang="ru-RU" sz="2800" smtClean="0"/>
              <a:t>)</a:t>
            </a:r>
            <a:endParaRPr lang="ru-RU" sz="2800"/>
          </a:p>
          <a:p>
            <a:pPr marL="68580" indent="0">
              <a:buNone/>
            </a:pPr>
            <a:r>
              <a:rPr lang="ru-RU" sz="2800" smtClean="0"/>
              <a:t>- очный </a:t>
            </a:r>
            <a:r>
              <a:rPr lang="ru-RU" sz="2800"/>
              <a:t>этап (устная защита работ)</a:t>
            </a:r>
          </a:p>
          <a:p>
            <a:pPr marL="68580" indent="0">
              <a:buNone/>
            </a:pPr>
            <a:r>
              <a:rPr lang="ru-RU" sz="2800" smtClean="0"/>
              <a:t>	Для участия в конкурсе принимаются исследовательские работы и проекты теоретического, экспериментального, изобретательского и фантастического характера.</a:t>
            </a: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17121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400" smtClean="0"/>
              <a:t>Структура исследовательской работы или проекта</a:t>
            </a:r>
            <a:endParaRPr lang="ru-RU" sz="34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25780" indent="-457200">
              <a:buAutoNum type="arabicPeriod"/>
            </a:pPr>
            <a:r>
              <a:rPr lang="ru-RU" sz="2600"/>
              <a:t>Титульный лист</a:t>
            </a:r>
          </a:p>
          <a:p>
            <a:pPr marL="525780" indent="-457200">
              <a:buAutoNum type="arabicPeriod"/>
            </a:pPr>
            <a:r>
              <a:rPr lang="ru-RU" sz="2600"/>
              <a:t>Оглавление</a:t>
            </a:r>
          </a:p>
          <a:p>
            <a:pPr marL="525780" indent="-457200">
              <a:buAutoNum type="arabicPeriod"/>
            </a:pPr>
            <a:r>
              <a:rPr lang="ru-RU" sz="2600"/>
              <a:t>Введение</a:t>
            </a:r>
          </a:p>
          <a:p>
            <a:pPr marL="525780" indent="-457200">
              <a:buAutoNum type="arabicPeriod"/>
            </a:pPr>
            <a:r>
              <a:rPr lang="ru-RU" sz="2600"/>
              <a:t>Основная часть</a:t>
            </a:r>
          </a:p>
          <a:p>
            <a:pPr marL="525780" indent="-457200">
              <a:buAutoNum type="arabicPeriod"/>
            </a:pPr>
            <a:r>
              <a:rPr lang="ru-RU" sz="2600" smtClean="0"/>
              <a:t>Заключение</a:t>
            </a:r>
            <a:endParaRPr lang="ru-RU" sz="2600"/>
          </a:p>
          <a:p>
            <a:pPr marL="525780" indent="-457200">
              <a:buAutoNum type="arabicPeriod"/>
            </a:pPr>
            <a:r>
              <a:rPr lang="ru-RU" sz="2600"/>
              <a:t>Список использованной литературы</a:t>
            </a:r>
          </a:p>
          <a:p>
            <a:pPr marL="525780" indent="-457200">
              <a:buAutoNum type="arabicPeriod"/>
            </a:pPr>
            <a:r>
              <a:rPr lang="ru-RU" sz="2600"/>
              <a:t>Приложение</a:t>
            </a:r>
          </a:p>
          <a:p>
            <a:pPr marL="68580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Autofit/>
          </a:bodyPr>
          <a:lstStyle/>
          <a:p>
            <a:pPr algn="ctr"/>
            <a:r>
              <a:rPr lang="ru-RU" sz="3600" smtClean="0"/>
              <a:t>Титульный лист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smtClean="0"/>
              <a:t>	Титульный лист является первой страницей. Не нумеруется. Содержит наименование конкурса, направление исследования (проекта), тему работы, сведения об авторе (Ф.И.О., класс), образовательное учреждение (в соответствии с Уставом), сведения о руководителе (Ф.И.О., должность и место работы), сведения о помощнике (если есть) (Ф.И.О.), место и год проведения конкурса.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8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024744" cy="288032"/>
          </a:xfrm>
        </p:spPr>
        <p:txBody>
          <a:bodyPr>
            <a:normAutofit fontScale="90000"/>
          </a:bodyPr>
          <a:lstStyle/>
          <a:p>
            <a:pPr algn="ctr"/>
            <a:endParaRPr lang="ru-RU" sz="1800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692696"/>
            <a:ext cx="5553065" cy="5832648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Департамент образования Администрации города </a:t>
            </a: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Омска</a:t>
            </a:r>
          </a:p>
          <a:p>
            <a:pPr marL="68580" indent="0" algn="ctr">
              <a:buNone/>
            </a:pPr>
            <a:endParaRPr lang="ru-RU" sz="11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образовательное учреждение </a:t>
            </a:r>
          </a:p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дополнительного образования города Омска</a:t>
            </a:r>
          </a:p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«Центр дополнительного образования детей «Эврика</a:t>
            </a: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68580" indent="0" algn="ctr">
              <a:buNone/>
            </a:pPr>
            <a:endParaRPr lang="ru-RU" sz="11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Городской конкурс исследовательских работ и проектов</a:t>
            </a:r>
          </a:p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младших школьников «Я - исследователь»</a:t>
            </a:r>
          </a:p>
          <a:p>
            <a:pPr marL="68580" indent="0" algn="ctr">
              <a:buNone/>
            </a:pPr>
            <a:endParaRPr lang="ru-RU" sz="11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endParaRPr lang="ru-RU" sz="11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11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</a:t>
            </a:r>
            <a:endParaRPr lang="ru-RU" sz="11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(название направления в соответствии с Положением)</a:t>
            </a:r>
          </a:p>
          <a:p>
            <a:pPr marL="68580" indent="0" algn="ctr">
              <a:buNone/>
            </a:pPr>
            <a:endParaRPr lang="ru-RU" sz="1100"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11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Название работы</a:t>
            </a:r>
            <a:endParaRPr lang="ru-RU" sz="11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endParaRPr lang="ru-RU"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endParaRPr lang="ru-RU"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lnSpc>
                <a:spcPct val="110000"/>
              </a:lnSpc>
              <a:buNone/>
            </a:pP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</a:t>
            </a: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___________   ___________   _________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(Фамилия                  Имя            Отчество)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обучающ__ся __ класса 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БОУ г. Омска«_________________ № __»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(Гимназия, Лицей, СОШ, СОШУИП, др.)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endParaRPr lang="ru-RU" sz="80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Руководитель: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___________   ___________   __________    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(Фамилия             Имя               Отчество)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учитель ____________________________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предмет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БОУ г. Омска «_________________№ __»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(Гимназия, Лицей, СОШ, СОШУИП, др.)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endParaRPr lang="ru-RU" sz="80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lvl="0" indent="0"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Помощник: 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___________   ___________   __________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ru-RU" sz="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(Фамилия                 Имя              Отчество)</a:t>
            </a: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endParaRPr lang="ru-RU" sz="80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lvl="0" indent="0">
              <a:lnSpc>
                <a:spcPct val="110000"/>
              </a:lnSpc>
              <a:buClr>
                <a:srgbClr val="873624"/>
              </a:buClr>
              <a:buNone/>
            </a:pPr>
            <a:endParaRPr lang="ru-RU" sz="80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lnSpc>
                <a:spcPct val="110000"/>
              </a:lnSpc>
              <a:buNone/>
            </a:pP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68580" indent="0">
              <a:lnSpc>
                <a:spcPct val="110000"/>
              </a:lnSpc>
              <a:buNone/>
            </a:pPr>
            <a:endParaRPr lang="ru-RU" sz="11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lnSpc>
                <a:spcPct val="110000"/>
              </a:lnSpc>
              <a:buNone/>
            </a:pPr>
            <a:endParaRPr lang="ru-RU" sz="11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sz="11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Омск </a:t>
            </a:r>
            <a:r>
              <a:rPr lang="ru-RU"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endParaRPr lang="ru-RU" sz="11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sz="110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ru-RU" sz="1100" smtClean="0">
              <a:solidFill>
                <a:schemeClr val="tx1"/>
              </a:solidFill>
            </a:endParaRPr>
          </a:p>
          <a:p>
            <a:pPr marL="68580" indent="0" algn="r">
              <a:buNone/>
            </a:pPr>
            <a:endParaRPr lang="ru-RU" sz="110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1856440" y="3152001"/>
            <a:ext cx="61926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smtClean="0"/>
              <a:t>Образец титульного листа</a:t>
            </a:r>
            <a:endParaRPr lang="ru-RU" sz="2000" b="1"/>
          </a:p>
        </p:txBody>
      </p:sp>
    </p:spTree>
    <p:extLst>
      <p:ext uri="{BB962C8B-B14F-4D97-AF65-F5344CB8AC3E}">
        <p14:creationId xmlns:p14="http://schemas.microsoft.com/office/powerpoint/2010/main" val="373220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864096"/>
          </a:xfrm>
        </p:spPr>
        <p:txBody>
          <a:bodyPr>
            <a:noAutofit/>
          </a:bodyPr>
          <a:lstStyle/>
          <a:p>
            <a:pPr algn="ctr"/>
            <a:r>
              <a:rPr lang="ru-RU" sz="3600" smtClean="0"/>
              <a:t>Оглавление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340768"/>
            <a:ext cx="6777317" cy="4608512"/>
          </a:xfrm>
        </p:spPr>
        <p:txBody>
          <a:bodyPr/>
          <a:lstStyle/>
          <a:p>
            <a:pPr marL="68580" indent="0">
              <a:buNone/>
            </a:pPr>
            <a:r>
              <a:rPr lang="ru-RU"/>
              <a:t>	</a:t>
            </a:r>
            <a:endParaRPr lang="ru-RU" smtClean="0"/>
          </a:p>
          <a:p>
            <a:pPr marL="68580" indent="0">
              <a:buNone/>
            </a:pPr>
            <a:r>
              <a:rPr lang="ru-RU" sz="2800"/>
              <a:t>	</a:t>
            </a:r>
            <a:r>
              <a:rPr lang="ru-RU" sz="2800" smtClean="0"/>
              <a:t>Здесь указываются основные разделы работы (введение, названия глав и параграфов, заключение, список использованной литературы, названия приложений) </a:t>
            </a:r>
            <a:r>
              <a:rPr lang="ru-RU" sz="2800"/>
              <a:t>с указанием </a:t>
            </a:r>
            <a:r>
              <a:rPr lang="ru-RU" sz="2800" smtClean="0"/>
              <a:t>страниц. Заголовки оглавления должны точно повторять заголовки в тексте.</a:t>
            </a:r>
            <a:r>
              <a:rPr lang="ru-RU" sz="2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66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720080"/>
          </a:xfrm>
        </p:spPr>
        <p:txBody>
          <a:bodyPr>
            <a:noAutofit/>
          </a:bodyPr>
          <a:lstStyle/>
          <a:p>
            <a:pPr algn="ctr"/>
            <a:r>
              <a:rPr lang="ru-RU" sz="3000" smtClean="0"/>
              <a:t>Пример оформления оглавления</a:t>
            </a:r>
            <a:endParaRPr lang="ru-RU" sz="3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/>
          <a:lstStyle/>
          <a:p>
            <a:pPr marL="68580" indent="0" algn="ctr">
              <a:buNone/>
            </a:pPr>
            <a:endParaRPr lang="ru-RU" smtClean="0"/>
          </a:p>
          <a:p>
            <a:pPr marL="68580" indent="0" algn="ctr">
              <a:buNone/>
            </a:pPr>
            <a:r>
              <a:rPr lang="ru-RU" smtClean="0"/>
              <a:t>Оглавление</a:t>
            </a:r>
          </a:p>
          <a:p>
            <a:pPr marL="68580" indent="0">
              <a:buNone/>
            </a:pPr>
            <a:r>
              <a:rPr lang="ru-RU" smtClean="0"/>
              <a:t>Глава1. Название………………….……….….3 </a:t>
            </a:r>
          </a:p>
          <a:p>
            <a:pPr marL="68580" indent="0">
              <a:buNone/>
            </a:pPr>
            <a:r>
              <a:rPr lang="ru-RU" smtClean="0"/>
              <a:t>Глава 2. Название………………………….….4</a:t>
            </a:r>
          </a:p>
          <a:p>
            <a:pPr marL="68580" indent="0">
              <a:buNone/>
            </a:pPr>
            <a:r>
              <a:rPr lang="ru-RU" smtClean="0"/>
              <a:t>Заключение……………………..……………....9</a:t>
            </a:r>
          </a:p>
          <a:p>
            <a:pPr marL="68580" indent="0">
              <a:buNone/>
            </a:pPr>
            <a:r>
              <a:rPr lang="ru-RU" smtClean="0"/>
              <a:t>Список использованной литературы.….10</a:t>
            </a:r>
          </a:p>
          <a:p>
            <a:pPr marL="68580" indent="0">
              <a:buNone/>
            </a:pPr>
            <a:r>
              <a:rPr lang="ru-RU" smtClean="0"/>
              <a:t>Приложения…………………………………...11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55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528682" cy="288032"/>
          </a:xfrm>
        </p:spPr>
        <p:txBody>
          <a:bodyPr>
            <a:noAutofit/>
          </a:bodyPr>
          <a:lstStyle/>
          <a:p>
            <a:pPr algn="ctr"/>
            <a:r>
              <a:rPr lang="ru-RU" sz="1400" b="1" smtClean="0"/>
              <a:t>Введение исследовательской работы  (проекта)</a:t>
            </a:r>
            <a:endParaRPr lang="ru-RU" sz="1400" b="1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061493"/>
              </p:ext>
            </p:extLst>
          </p:nvPr>
        </p:nvGraphicFramePr>
        <p:xfrm>
          <a:off x="539552" y="625880"/>
          <a:ext cx="8352928" cy="604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056784"/>
              </a:tblGrid>
              <a:tr h="21602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Компонент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Описание компонента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5800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Актуальность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Обоснование выбора темы:  состояния проблемы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,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что известно об исследуемом явлении, в каком направлении происходят исследования других авторов;</a:t>
                      </a:r>
                      <a:r>
                        <a:rPr lang="ru-RU" sz="1200" kern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ru-RU" sz="1200" kern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личный интерес, противоречивость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мнений по изучаемому вопросу, </a:t>
                      </a:r>
                      <a:r>
                        <a:rPr lang="ru-RU" sz="1200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востребованность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 жизни, </a:t>
                      </a:r>
                      <a:r>
                        <a:rPr lang="ru-RU" sz="1200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малоизученность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 т.п.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269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Проблема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Это некая противоречивая ситуация, определившая тему исследования и требующая своего разрешения в итоге исследовательской работы. Проблема определяет тактику и стратегию работы.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892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Цель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Реализация проектного замысла, получение проектного продукта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4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Цель исследования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Ответ </a:t>
                      </a: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на вопрос: «Что я хочу выяснить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 результате проведенной </a:t>
                      </a:r>
                      <a:r>
                        <a:rPr lang="ru-RU" sz="1200" baseline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работы</a:t>
                      </a:r>
                      <a:r>
                        <a:rPr lang="ru-RU" sz="1200" baseline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?»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8763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Задачи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Шаги для достижения цели: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изучить литературу по вопросам исследования,, обосновать, разработать, провести эксперимент и т.п.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8763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Гипотеза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Развернутое предположение, требующее доказательства</a:t>
                      </a:r>
                      <a:r>
                        <a:rPr lang="ru-RU" sz="1200" baseline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(в проекте может отсутствовать).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5842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Объект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Это то, что будет взято для изучения и исследования.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5842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Предмет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Конкретная часть объекта, который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исследуется.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5842"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Методы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Ответ на вопрос: «Какими способами проводится исследование?»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2082">
                <a:tc>
                  <a:txBody>
                    <a:bodyPr/>
                    <a:lstStyle/>
                    <a:p>
                      <a:r>
                        <a:rPr lang="ru-RU" sz="90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Практическая значимость полученного результата</a:t>
                      </a:r>
                      <a:endParaRPr lang="ru-RU" sz="90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Раскрытие практического значения (применения) практических результатов исследовательской работы, описание того, как и кем они могут применяться.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7015">
                <a:tc>
                  <a:txBody>
                    <a:bodyPr/>
                    <a:lstStyle/>
                    <a:p>
                      <a:r>
                        <a:rPr lang="ru-RU" sz="1000" b="0" kern="120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Краткая характеристика литературных источников по изучаемой проблеме</a:t>
                      </a:r>
                      <a:endParaRPr lang="ru-RU" sz="1000" b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Краткий обзор литературных источников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 указанием полных выходных данных и (ФИО автора(</a:t>
                      </a:r>
                      <a:r>
                        <a:rPr lang="ru-RU" sz="1200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ов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), название, год издания, страницы или электронный адрес доступа к публикации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60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504056"/>
          </a:xfrm>
        </p:spPr>
        <p:txBody>
          <a:bodyPr>
            <a:noAutofit/>
          </a:bodyPr>
          <a:lstStyle/>
          <a:p>
            <a:pPr algn="ctr"/>
            <a:r>
              <a:rPr lang="ru-RU" sz="3600" smtClean="0"/>
              <a:t>Основная часть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Состоит из 2-3 глав. </a:t>
            </a:r>
          </a:p>
          <a:p>
            <a:r>
              <a:rPr lang="ru-RU" dirty="0" smtClean="0"/>
              <a:t>В 1 главе </a:t>
            </a:r>
            <a:r>
              <a:rPr lang="ru-RU" dirty="0"/>
              <a:t>приводятся </a:t>
            </a:r>
            <a:r>
              <a:rPr lang="ru-RU" dirty="0" smtClean="0"/>
              <a:t>итоги анализа специальной литературы, теоретическое обоснование темы исследования.</a:t>
            </a:r>
          </a:p>
          <a:p>
            <a:r>
              <a:rPr lang="ru-RU" dirty="0" smtClean="0"/>
              <a:t>Остальные главы описывают содержание , практические этапы работы и методы исследования.</a:t>
            </a:r>
            <a:br>
              <a:rPr lang="ru-RU" dirty="0" smtClean="0"/>
            </a:br>
            <a:r>
              <a:rPr lang="ru-RU" dirty="0" smtClean="0"/>
              <a:t>Излагаются полученные результаты.</a:t>
            </a:r>
            <a:r>
              <a:rPr lang="ru-RU" dirty="0"/>
              <a:t> </a:t>
            </a:r>
            <a:r>
              <a:rPr lang="ru-RU" dirty="0" smtClean="0"/>
              <a:t>Приводится система доказательств, аргументов, примеров и </a:t>
            </a:r>
            <a:r>
              <a:rPr lang="ru-RU" dirty="0"/>
              <a:t>отражаются собственные взгляды автора на проблемный вопрос. </a:t>
            </a:r>
          </a:p>
          <a:p>
            <a:r>
              <a:rPr lang="ru-RU" dirty="0" smtClean="0"/>
              <a:t>Каждая глава завершается выводами. </a:t>
            </a:r>
          </a:p>
          <a:p>
            <a:r>
              <a:rPr lang="ru-RU" dirty="0" smtClean="0"/>
              <a:t>Содержание всей исследовательской работы должно соответствовать заявленной теме и ее раскрывать.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27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20"/>
          </a:xfrm>
        </p:spPr>
        <p:txBody>
          <a:bodyPr>
            <a:noAutofit/>
          </a:bodyPr>
          <a:lstStyle/>
          <a:p>
            <a:pPr algn="ctr"/>
            <a:r>
              <a:rPr lang="ru-RU" sz="3600" smtClean="0"/>
              <a:t>Заключение</a:t>
            </a:r>
            <a:endParaRPr lang="ru-RU" sz="36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556792"/>
            <a:ext cx="7128792" cy="420382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mtClean="0"/>
              <a:t>	Здесь содержатся основные </a:t>
            </a:r>
            <a:r>
              <a:rPr lang="ru-RU"/>
              <a:t>выводы </a:t>
            </a:r>
            <a:r>
              <a:rPr lang="ru-RU" smtClean="0"/>
              <a:t>автора, обосновывается значимость </a:t>
            </a:r>
            <a:r>
              <a:rPr lang="ru-RU"/>
              <a:t>полученных </a:t>
            </a:r>
            <a:r>
              <a:rPr lang="ru-RU" smtClean="0"/>
              <a:t>результатов. Если </a:t>
            </a:r>
            <a:r>
              <a:rPr lang="ru-RU"/>
              <a:t>во введении была выдвинута </a:t>
            </a:r>
            <a:r>
              <a:rPr lang="ru-RU" smtClean="0"/>
              <a:t>гипотеза,то </a:t>
            </a:r>
            <a:r>
              <a:rPr lang="ru-RU"/>
              <a:t>указывается, подтвердилась она или </a:t>
            </a:r>
            <a:r>
              <a:rPr lang="ru-RU" smtClean="0"/>
              <a:t>нет, </a:t>
            </a:r>
            <a:r>
              <a:rPr lang="ru-RU" smtClean="0"/>
              <a:t>обозначаются </a:t>
            </a:r>
            <a:r>
              <a:rPr lang="ru-RU" smtClean="0"/>
              <a:t>дальнейшие </a:t>
            </a:r>
            <a:r>
              <a:rPr lang="ru-RU"/>
              <a:t>перспективы  работы над </a:t>
            </a:r>
            <a:r>
              <a:rPr lang="ru-RU" smtClean="0"/>
              <a:t>проблемой.</a:t>
            </a:r>
            <a:endParaRPr lang="ru-RU"/>
          </a:p>
          <a:p>
            <a:pPr marL="68580" indent="0">
              <a:buNone/>
            </a:pPr>
            <a:r>
              <a:rPr lang="ru-RU" smtClean="0"/>
              <a:t>	Выражается благодарность </a:t>
            </a:r>
            <a:r>
              <a:rPr lang="ru-RU"/>
              <a:t>в адрес организаций или конкретных лиц, оказывавших значимую помощь при работе над исследуемой </a:t>
            </a:r>
            <a:r>
              <a:rPr lang="ru-RU" smtClean="0"/>
              <a:t>проблемой</a:t>
            </a:r>
            <a:r>
              <a:rPr 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978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7992888" cy="504056"/>
          </a:xfrm>
        </p:spPr>
        <p:txBody>
          <a:bodyPr>
            <a:noAutofit/>
          </a:bodyPr>
          <a:lstStyle/>
          <a:p>
            <a:pPr algn="ctr"/>
            <a:r>
              <a:rPr lang="ru-RU" sz="2800"/>
              <a:t>Список использованной литературы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124744"/>
            <a:ext cx="6777317" cy="532859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 smtClean="0"/>
              <a:t>	</a:t>
            </a:r>
          </a:p>
          <a:p>
            <a:pPr marL="68580" indent="0">
              <a:buNone/>
            </a:pPr>
            <a:r>
              <a:rPr lang="ru-RU" dirty="0" smtClean="0"/>
              <a:t>	Вся литература</a:t>
            </a:r>
            <a:r>
              <a:rPr lang="ru-RU" dirty="0"/>
              <a:t>, документальные источники перечисляются в алфавитном порядке. Список обязательно должен быть пронумерован. Ссылки на литературу в тексте указываются номерами в квадратных </a:t>
            </a:r>
            <a:r>
              <a:rPr lang="ru-RU" dirty="0" smtClean="0"/>
              <a:t>скобках согласно нумерации в списке литературы</a:t>
            </a:r>
            <a:r>
              <a:rPr lang="ru-RU" smtClean="0"/>
              <a:t>. </a:t>
            </a:r>
            <a:r>
              <a:rPr lang="ru-RU" smtClean="0"/>
              <a:t>Источники </a:t>
            </a:r>
            <a:r>
              <a:rPr lang="ru-RU" dirty="0"/>
              <a:t>указываются в следующем порядке: законодательная литература, если есть; основная и периодическая литература; </a:t>
            </a:r>
            <a:r>
              <a:rPr lang="ru-RU" dirty="0" err="1"/>
              <a:t>интернет-источники</a:t>
            </a:r>
            <a:r>
              <a:rPr lang="ru-RU" dirty="0"/>
              <a:t>. 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67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Autofit/>
          </a:bodyPr>
          <a:lstStyle/>
          <a:p>
            <a:pPr algn="ctr"/>
            <a:r>
              <a:rPr lang="ru-RU" sz="3000" smtClean="0"/>
              <a:t>Пример </a:t>
            </a:r>
            <a:r>
              <a:rPr lang="ru-RU" sz="3000" smtClean="0"/>
              <a:t>оформления списка литературы </a:t>
            </a:r>
            <a:endParaRPr lang="ru-RU" sz="3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48880"/>
            <a:ext cx="6777317" cy="3366136"/>
          </a:xfrm>
        </p:spPr>
        <p:txBody>
          <a:bodyPr>
            <a:normAutofit fontScale="92500"/>
          </a:bodyPr>
          <a:lstStyle/>
          <a:p>
            <a:pPr marL="525780" indent="-457200">
              <a:lnSpc>
                <a:spcPct val="120000"/>
              </a:lnSpc>
              <a:buFont typeface="+mj-lt"/>
              <a:buAutoNum type="arabicPeriod"/>
            </a:pPr>
            <a:r>
              <a:rPr lang="ru-RU" dirty="0">
                <a:solidFill>
                  <a:srgbClr val="C00000"/>
                </a:solidFill>
              </a:rPr>
              <a:t>Фамилия И.О. Название книги. – М.: Издательство, год. </a:t>
            </a:r>
          </a:p>
          <a:p>
            <a:pPr marL="525780" indent="-457200">
              <a:lnSpc>
                <a:spcPct val="120000"/>
              </a:lnSpc>
              <a:buFont typeface="+mj-lt"/>
              <a:buAutoNum type="arabicPeriod"/>
            </a:pPr>
            <a:r>
              <a:rPr lang="ru-RU" dirty="0">
                <a:solidFill>
                  <a:srgbClr val="C00000"/>
                </a:solidFill>
              </a:rPr>
              <a:t>Фамилия  И.О. Название статьи // Журнал (сборник статей). – год. – номер. – С</a:t>
            </a:r>
            <a:r>
              <a:rPr lang="ru-RU" dirty="0" smtClean="0">
                <a:solidFill>
                  <a:srgbClr val="C00000"/>
                </a:solidFill>
              </a:rPr>
              <a:t>.___</a:t>
            </a:r>
          </a:p>
          <a:p>
            <a:pPr marL="525780" indent="-457200">
              <a:lnSpc>
                <a:spcPct val="12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Фамилия  И.О. Название статьи. Режим доступа: </a:t>
            </a:r>
            <a:r>
              <a:rPr lang="en-US" dirty="0" smtClean="0">
                <a:solidFill>
                  <a:srgbClr val="C00000"/>
                </a:solidFill>
              </a:rPr>
              <a:t>http </a:t>
            </a:r>
            <a:r>
              <a:rPr lang="ru-RU" dirty="0" smtClean="0">
                <a:solidFill>
                  <a:srgbClr val="C00000"/>
                </a:solidFill>
              </a:rPr>
              <a:t>…..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ru-RU" dirty="0" smtClean="0">
                <a:solidFill>
                  <a:srgbClr val="C00000"/>
                </a:solidFill>
              </a:rPr>
              <a:t>указывается </a:t>
            </a:r>
            <a:r>
              <a:rPr lang="ru-RU" dirty="0" err="1" smtClean="0">
                <a:solidFill>
                  <a:srgbClr val="C00000"/>
                </a:solidFill>
              </a:rPr>
              <a:t>эл</a:t>
            </a:r>
            <a:r>
              <a:rPr lang="ru-RU" dirty="0" smtClean="0">
                <a:solidFill>
                  <a:srgbClr val="C00000"/>
                </a:solidFill>
              </a:rPr>
              <a:t>. адрес).</a:t>
            </a:r>
            <a:endParaRPr lang="ru-RU" dirty="0">
              <a:solidFill>
                <a:srgbClr val="C00000"/>
              </a:solidFill>
            </a:endParaRPr>
          </a:p>
          <a:p>
            <a:pPr marL="525780" indent="-457200">
              <a:lnSpc>
                <a:spcPct val="120000"/>
              </a:lnSpc>
              <a:buFont typeface="+mj-lt"/>
              <a:buAutoNum type="arabicPeriod"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6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720080"/>
          </a:xfrm>
        </p:spPr>
        <p:txBody>
          <a:bodyPr>
            <a:normAutofit fontScale="90000"/>
          </a:bodyPr>
          <a:lstStyle/>
          <a:p>
            <a:r>
              <a:rPr lang="ru-RU" sz="2700" b="1" smtClean="0"/>
              <a:t>Оформление списка литературы</a:t>
            </a:r>
            <a:br>
              <a:rPr lang="ru-RU" sz="2700" b="1" smtClean="0"/>
            </a:br>
            <a:r>
              <a:rPr lang="ru-RU" sz="2700" b="1" smtClean="0"/>
              <a:t>ГОСТ Р  </a:t>
            </a:r>
            <a:r>
              <a:rPr lang="ru-RU" sz="2700" b="1"/>
              <a:t>7.0.100–2018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1600" b="1" smtClean="0">
                <a:solidFill>
                  <a:srgbClr val="444444"/>
                </a:solidFill>
              </a:rPr>
              <a:t>Рекомендуются </a:t>
            </a:r>
            <a:r>
              <a:rPr lang="ru-RU" sz="1600" b="1">
                <a:solidFill>
                  <a:srgbClr val="444444"/>
                </a:solidFill>
              </a:rPr>
              <a:t>следующие варианты заглавия списка</a:t>
            </a:r>
            <a:r>
              <a:rPr lang="ru-RU" sz="1600">
                <a:solidFill>
                  <a:srgbClr val="444444"/>
                </a:solidFill>
              </a:rPr>
              <a:t>:</a:t>
            </a:r>
          </a:p>
          <a:p>
            <a:pPr>
              <a:buFont typeface="Arial"/>
              <a:buChar char="•"/>
            </a:pPr>
            <a:r>
              <a:rPr lang="ru-RU" sz="1600">
                <a:solidFill>
                  <a:srgbClr val="444444"/>
                </a:solidFill>
              </a:rPr>
              <a:t>список использованной литературы;</a:t>
            </a:r>
          </a:p>
          <a:p>
            <a:pPr>
              <a:buFont typeface="Arial"/>
              <a:buChar char="•"/>
            </a:pPr>
            <a:r>
              <a:rPr lang="ru-RU" sz="1600">
                <a:solidFill>
                  <a:srgbClr val="444444"/>
                </a:solidFill>
              </a:rPr>
              <a:t>список использованных источников и литературы;</a:t>
            </a:r>
          </a:p>
          <a:p>
            <a:pPr>
              <a:buFont typeface="Arial"/>
              <a:buChar char="•"/>
            </a:pPr>
            <a:r>
              <a:rPr lang="ru-RU" sz="1600">
                <a:solidFill>
                  <a:srgbClr val="444444"/>
                </a:solidFill>
              </a:rPr>
              <a:t>библиографический список;</a:t>
            </a:r>
          </a:p>
          <a:p>
            <a:pPr>
              <a:buFont typeface="Arial"/>
              <a:buChar char="•"/>
            </a:pPr>
            <a:r>
              <a:rPr lang="ru-RU" sz="1600" smtClean="0">
                <a:solidFill>
                  <a:srgbClr val="444444"/>
                </a:solidFill>
              </a:rPr>
              <a:t>Библиография</a:t>
            </a:r>
          </a:p>
          <a:p>
            <a:pPr marL="68580" indent="0">
              <a:buNone/>
            </a:pPr>
            <a:endParaRPr lang="ru-RU" sz="1400">
              <a:solidFill>
                <a:srgbClr val="444444"/>
              </a:solidFill>
            </a:endParaRPr>
          </a:p>
          <a:p>
            <a:pPr marL="68580" indent="0">
              <a:buNone/>
            </a:pPr>
            <a:r>
              <a:rPr lang="ru-RU" sz="1600" smtClean="0"/>
              <a:t>В </a:t>
            </a:r>
            <a:r>
              <a:rPr lang="ru-RU" sz="1600"/>
              <a:t>начало</a:t>
            </a:r>
            <a:r>
              <a:rPr lang="ru-RU" sz="1600">
                <a:solidFill>
                  <a:srgbClr val="444444"/>
                </a:solidFill>
              </a:rPr>
              <a:t> списка, как правило, помещают </a:t>
            </a:r>
            <a:r>
              <a:rPr lang="ru-RU" sz="1600" b="1">
                <a:solidFill>
                  <a:srgbClr val="444444"/>
                </a:solidFill>
              </a:rPr>
              <a:t>официальные документы  </a:t>
            </a:r>
            <a:r>
              <a:rPr lang="ru-RU" sz="1600">
                <a:solidFill>
                  <a:srgbClr val="444444"/>
                </a:solidFill>
              </a:rPr>
              <a:t>(законы, постановления, указы </a:t>
            </a:r>
            <a:r>
              <a:rPr lang="ru-RU" sz="1600"/>
              <a:t>и т. д</a:t>
            </a:r>
            <a:r>
              <a:rPr lang="ru-RU" sz="1600" smtClean="0"/>
              <a:t>.)</a:t>
            </a:r>
            <a:endParaRPr lang="ru-RU" sz="1600"/>
          </a:p>
          <a:p>
            <a:pPr marL="68580" indent="0">
              <a:buNone/>
            </a:pPr>
            <a:r>
              <a:rPr lang="ru-RU" sz="1800"/>
              <a:t>Схема описания книги</a:t>
            </a:r>
            <a:r>
              <a:rPr lang="ru-RU" sz="1800" smtClean="0"/>
              <a:t>:</a:t>
            </a:r>
          </a:p>
          <a:p>
            <a:pPr marL="68580" indent="0">
              <a:buNone/>
            </a:pPr>
            <a:r>
              <a:rPr lang="ru-RU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Заголовок </a:t>
            </a:r>
            <a:r>
              <a:rPr lang="ru-RU" sz="1600">
                <a:solidFill>
                  <a:schemeClr val="tx1">
                    <a:lumMod val="75000"/>
                    <a:lumOff val="25000"/>
                  </a:schemeClr>
                </a:solidFill>
              </a:rPr>
              <a:t>(Ф. И. О. автора). Основное заглавие: сведения, относя­щиеся к заглавию (учебники, учебные пособия, справочники и др.) / сведения об ответственности (авторы, составители, редакторы и др.). – Сведения о переиздании (2-е изд, прераб. и доп.). – Место издания (</a:t>
            </a:r>
            <a:r>
              <a:rPr lang="ru-RU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город</a:t>
            </a:r>
            <a:r>
              <a:rPr lang="ru-RU" sz="1600">
                <a:solidFill>
                  <a:schemeClr val="tx1">
                    <a:lumMod val="75000"/>
                    <a:lumOff val="25000"/>
                  </a:schemeClr>
                </a:solidFill>
              </a:rPr>
              <a:t>) : Издательство, год издания. – Объем (кол-во страниц).</a:t>
            </a:r>
          </a:p>
        </p:txBody>
      </p:sp>
    </p:spTree>
    <p:extLst>
      <p:ext uri="{BB962C8B-B14F-4D97-AF65-F5344CB8AC3E}">
        <p14:creationId xmlns:p14="http://schemas.microsoft.com/office/powerpoint/2010/main" val="124142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/>
              <a:t/>
            </a:r>
            <a:br>
              <a:rPr lang="ru-RU"/>
            </a:br>
            <a:r>
              <a:rPr lang="ru-RU" sz="3100"/>
              <a:t>Примеры библиографического </a:t>
            </a:r>
            <a:r>
              <a:rPr lang="ru-RU" sz="3100" smtClean="0"/>
              <a:t>описания (для </a:t>
            </a:r>
            <a:r>
              <a:rPr lang="ru-RU" sz="3100"/>
              <a:t>списков литературы)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1400" b="1" smtClean="0"/>
              <a:t>Книги </a:t>
            </a:r>
            <a:r>
              <a:rPr lang="ru-RU" sz="1400" b="1"/>
              <a:t>под фамилией автора (авторов</a:t>
            </a:r>
            <a:r>
              <a:rPr lang="ru-RU" sz="1400" b="1" smtClean="0"/>
              <a:t>)</a:t>
            </a:r>
          </a:p>
          <a:p>
            <a:pPr marL="68580" indent="0">
              <a:buNone/>
            </a:pPr>
            <a:r>
              <a:rPr lang="ru-RU" sz="1400"/>
              <a:t>Описание начинается с фамилии автора, если авторов не более трех.</a:t>
            </a:r>
          </a:p>
          <a:p>
            <a:pPr marL="68580" indent="0">
              <a:buNone/>
            </a:pPr>
            <a:endParaRPr lang="ru-RU" sz="1400"/>
          </a:p>
          <a:p>
            <a:pPr marL="68580" indent="0">
              <a:buNone/>
            </a:pPr>
            <a:r>
              <a:rPr lang="ru-RU" sz="1400" b="1"/>
              <a:t> </a:t>
            </a:r>
            <a:r>
              <a:rPr lang="ru-RU" sz="1400" b="1" smtClean="0"/>
              <a:t>Один </a:t>
            </a:r>
            <a:r>
              <a:rPr lang="ru-RU" sz="1400" b="1"/>
              <a:t>автор</a:t>
            </a:r>
          </a:p>
          <a:p>
            <a:pPr marL="68580" indent="0">
              <a:buNone/>
            </a:pPr>
            <a:r>
              <a:rPr lang="ru-RU" sz="1400" smtClean="0"/>
              <a:t>Федоров</a:t>
            </a:r>
            <a:r>
              <a:rPr lang="ru-RU" sz="1400"/>
              <a:t>, Д. И.  Эффективное использование ротационного плуга с эллиптическими лопастями для основной обработки почвы. Теория и эксперимент: монография / Д. И. Федоров.— Чебоксары: Политех, 2019.— 159 с.</a:t>
            </a:r>
          </a:p>
          <a:p>
            <a:pPr marL="68580" indent="0">
              <a:buNone/>
            </a:pPr>
            <a:r>
              <a:rPr lang="ru-RU" sz="1400" b="1" smtClean="0"/>
              <a:t>Два </a:t>
            </a:r>
            <a:r>
              <a:rPr lang="ru-RU" sz="1400" b="1"/>
              <a:t>автора</a:t>
            </a:r>
          </a:p>
          <a:p>
            <a:pPr marL="68580" indent="0">
              <a:buNone/>
            </a:pPr>
            <a:r>
              <a:rPr lang="ru-RU" sz="1400" smtClean="0"/>
              <a:t>Петрова</a:t>
            </a:r>
            <a:r>
              <a:rPr lang="ru-RU" sz="1400"/>
              <a:t>, И. В. Производство строительных работ: учебное пособие / И. В. Петрова, Н. Г. Мамаев.— Чебоксары: Издательство Чувашского государственного университета, 2015.— 212 с.</a:t>
            </a:r>
          </a:p>
          <a:p>
            <a:pPr marL="68580" indent="0">
              <a:buNone/>
            </a:pPr>
            <a:r>
              <a:rPr lang="ru-RU" sz="1400" b="1" smtClean="0"/>
              <a:t>Три </a:t>
            </a:r>
            <a:r>
              <a:rPr lang="ru-RU" sz="1400" b="1"/>
              <a:t>автора</a:t>
            </a:r>
          </a:p>
          <a:p>
            <a:pPr marL="68580" indent="0">
              <a:buNone/>
            </a:pPr>
            <a:r>
              <a:rPr lang="ru-RU" sz="1400" smtClean="0"/>
              <a:t>Владимиров</a:t>
            </a:r>
            <a:r>
              <a:rPr lang="ru-RU" sz="1400"/>
              <a:t>, В. В. Применение инновационных агромелиоративных материалов: передовой опыт и экономическая оценка: монография / В. В. Владимиров, И. П. Стуканова, А. В. Агафонов.— Чебоксары: Политех, 2019.— 116 с.</a:t>
            </a:r>
          </a:p>
          <a:p>
            <a:pPr marL="68580" indent="0">
              <a:buNone/>
            </a:pPr>
            <a:endParaRPr lang="ru-RU" sz="1400"/>
          </a:p>
          <a:p>
            <a:pPr marL="68580" indent="0">
              <a:buNone/>
            </a:pPr>
            <a:r>
              <a:rPr lang="ru-RU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135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288032"/>
          </a:xfrm>
        </p:spPr>
        <p:txBody>
          <a:bodyPr>
            <a:noAutofit/>
          </a:bodyPr>
          <a:lstStyle/>
          <a:p>
            <a:pPr algn="ctr"/>
            <a:r>
              <a:rPr lang="ru-RU" sz="2800"/>
              <a:t>Книги под заглавием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96752"/>
            <a:ext cx="7560840" cy="456386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000" b="1"/>
              <a:t>Описание начинается с заглавия книги, если она написана четырьмя и более авторами.</a:t>
            </a:r>
          </a:p>
          <a:p>
            <a:pPr marL="68580" indent="0" algn="ctr">
              <a:buNone/>
            </a:pPr>
            <a:r>
              <a:rPr lang="ru-RU" sz="2000" b="1" smtClean="0"/>
              <a:t>Четыре </a:t>
            </a:r>
            <a:r>
              <a:rPr lang="ru-RU" sz="2000" b="1"/>
              <a:t>автора</a:t>
            </a:r>
          </a:p>
          <a:p>
            <a:pPr marL="68580" indent="0">
              <a:buNone/>
            </a:pPr>
            <a:r>
              <a:rPr lang="ru-RU" sz="2000" b="1" smtClean="0"/>
              <a:t>Имена </a:t>
            </a:r>
            <a:r>
              <a:rPr lang="ru-RU" sz="2000" b="1"/>
              <a:t>всех авторов приводятся за косой </a:t>
            </a:r>
            <a:r>
              <a:rPr lang="ru-RU" sz="2000" b="1" smtClean="0"/>
              <a:t>чертой</a:t>
            </a:r>
          </a:p>
          <a:p>
            <a:pPr marL="68580" indent="0">
              <a:buNone/>
            </a:pPr>
            <a:r>
              <a:rPr lang="ru-RU" sz="1400"/>
              <a:t>Проектирование металлорежущего инструмента: учебник / Г. А. Мелетьев, А. Г. Схиртладзе, В. Е. Шебашев, Л. Н. Шобанов.— Старый Оскол: ТНТ, 2019.— 388 с.</a:t>
            </a:r>
          </a:p>
          <a:p>
            <a:pPr marL="68580" indent="0" algn="ctr">
              <a:buNone/>
            </a:pPr>
            <a:r>
              <a:rPr lang="ru-RU" sz="2000" b="1" smtClean="0"/>
              <a:t>Пять </a:t>
            </a:r>
            <a:r>
              <a:rPr lang="ru-RU" sz="2000" b="1"/>
              <a:t>авторов и более</a:t>
            </a:r>
          </a:p>
          <a:p>
            <a:pPr marL="68580" indent="0">
              <a:buNone/>
            </a:pPr>
            <a:r>
              <a:rPr lang="ru-RU" sz="2000" b="1" smtClean="0"/>
              <a:t>При </a:t>
            </a:r>
            <a:r>
              <a:rPr lang="ru-RU" sz="2000" b="1"/>
              <a:t>наличии информации о пяти и более авторах приводят имена первых трех и в квадратных скобках </a:t>
            </a:r>
            <a:r>
              <a:rPr lang="ru-RU" sz="2000" b="1" smtClean="0"/>
              <a:t>сокращение </a:t>
            </a:r>
            <a:r>
              <a:rPr lang="ru-RU" sz="2000" b="1"/>
              <a:t>«[и др</a:t>
            </a:r>
            <a:r>
              <a:rPr lang="ru-RU" sz="2000" b="1" smtClean="0"/>
              <a:t>.]».</a:t>
            </a:r>
          </a:p>
          <a:p>
            <a:pPr marL="68580" indent="0">
              <a:buNone/>
            </a:pPr>
            <a:r>
              <a:rPr lang="ru-RU" sz="1500"/>
              <a:t>Технология послеуборочной обработки, хранения и предреализационной подготовки продукции растениеводства: учебное пособие / В. И. Манжесов, И. А. Попов, И. В. Максимов [и др.]; под общей редакцией В. И. Манжесова. – 2-е изд., стер. – Санкт-Петербург: Лань, 2018. – 624 с.</a:t>
            </a:r>
          </a:p>
        </p:txBody>
      </p:sp>
    </p:spTree>
    <p:extLst>
      <p:ext uri="{BB962C8B-B14F-4D97-AF65-F5344CB8AC3E}">
        <p14:creationId xmlns:p14="http://schemas.microsoft.com/office/powerpoint/2010/main" val="19440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288032"/>
          </a:xfrm>
        </p:spPr>
        <p:txBody>
          <a:bodyPr>
            <a:noAutofit/>
          </a:bodyPr>
          <a:lstStyle/>
          <a:p>
            <a:pPr algn="ctr"/>
            <a:r>
              <a:rPr lang="ru-RU" sz="2200"/>
              <a:t>Сборники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80728"/>
            <a:ext cx="7776864" cy="5472608"/>
          </a:xfrm>
        </p:spPr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ru-RU" sz="2100"/>
              <a:t>Инновации в образовательном процессе: сборник трудов Всероссийской научно-практической конференции, посвященной 155-летию со дня рождения А. Н. Крылова. Вып. 16 / Чебоксарский институт (филиал) Московского политехнического университета — Чебоксары: Политех, 2018.— 215 с.</a:t>
            </a:r>
          </a:p>
          <a:p>
            <a:pPr marL="68580" indent="0" algn="ctr">
              <a:buNone/>
            </a:pPr>
            <a:r>
              <a:rPr lang="ru-RU" sz="3500">
                <a:solidFill>
                  <a:schemeClr val="accent1"/>
                </a:solidFill>
              </a:rPr>
              <a:t>Статьи</a:t>
            </a:r>
          </a:p>
          <a:p>
            <a:pPr marL="68580" indent="0">
              <a:buNone/>
            </a:pPr>
            <a:r>
              <a:rPr lang="ru-RU" b="1" smtClean="0"/>
              <a:t>Один </a:t>
            </a:r>
            <a:r>
              <a:rPr lang="ru-RU" b="1"/>
              <a:t>автор</a:t>
            </a:r>
          </a:p>
          <a:p>
            <a:pPr marL="68580" indent="0">
              <a:buNone/>
            </a:pPr>
            <a:r>
              <a:rPr lang="ru-RU" smtClean="0"/>
              <a:t>Волков</a:t>
            </a:r>
            <a:r>
              <a:rPr lang="ru-RU"/>
              <a:t>, А. А. Urban Health: новый уровень развития «умного города» / А. А. Волков // Промышленное и гражданское строительство. – 2019. – № 9. –  С. 6–11.</a:t>
            </a:r>
          </a:p>
          <a:p>
            <a:pPr marL="68580" indent="0">
              <a:buNone/>
            </a:pPr>
            <a:r>
              <a:rPr lang="ru-RU" b="1" smtClean="0"/>
              <a:t>Два </a:t>
            </a:r>
            <a:r>
              <a:rPr lang="ru-RU" b="1"/>
              <a:t>или три автора</a:t>
            </a:r>
          </a:p>
          <a:p>
            <a:pPr marL="68580" indent="0">
              <a:buNone/>
            </a:pPr>
            <a:r>
              <a:rPr lang="ru-RU" smtClean="0"/>
              <a:t>Неделько</a:t>
            </a:r>
            <a:r>
              <a:rPr lang="ru-RU"/>
              <a:t>, А. Ю.Ориентация потребителя на здоровое питание: обзор литературы и разработка модели согласования интересов участников рынка / А. Ю. Неделько, О. А. Третьяк // Российский журнал менеджмента. – 2019. – Т. 17, № 2. –  С. 203–232.</a:t>
            </a:r>
          </a:p>
          <a:p>
            <a:pPr marL="68580" indent="0">
              <a:buNone/>
            </a:pPr>
            <a:r>
              <a:rPr lang="ru-RU" b="1" smtClean="0"/>
              <a:t>Четыре </a:t>
            </a:r>
            <a:r>
              <a:rPr lang="ru-RU" b="1"/>
              <a:t>автора</a:t>
            </a:r>
          </a:p>
          <a:p>
            <a:pPr marL="68580" indent="0">
              <a:buNone/>
            </a:pPr>
            <a:r>
              <a:rPr lang="ru-RU" smtClean="0"/>
              <a:t>Работа </a:t>
            </a:r>
            <a:r>
              <a:rPr lang="ru-RU"/>
              <a:t>на срез анкеров на основе углеродных волокон при внешнем армировании / О. А. Симаков, С. А. Зенин, О. В. Кудинов, П. В. Осипов // Промышленное и гражданское строительство.— 2019.— № 9. -  С. 59–64.</a:t>
            </a:r>
          </a:p>
          <a:p>
            <a:pPr marL="68580" indent="0">
              <a:buNone/>
            </a:pPr>
            <a:r>
              <a:rPr lang="ru-RU" smtClean="0"/>
              <a:t> </a:t>
            </a:r>
            <a:r>
              <a:rPr lang="ru-RU" b="1" smtClean="0"/>
              <a:t>Пять </a:t>
            </a:r>
            <a:r>
              <a:rPr lang="ru-RU" b="1"/>
              <a:t>авторов и более</a:t>
            </a:r>
          </a:p>
          <a:p>
            <a:pPr marL="68580" indent="0">
              <a:buNone/>
            </a:pPr>
            <a:r>
              <a:rPr lang="ru-RU" smtClean="0"/>
              <a:t>Оценка </a:t>
            </a:r>
            <a:r>
              <a:rPr lang="ru-RU"/>
              <a:t>влияния эксцентриситета продольной силы на обеспеченность несущей способности сжатых железобетонных элементов / М. Г. Плюснин, В. И. Морозов, В. М. Попов [и др.] // Промышленное и гражданское строительство.— 2019.— № 6. -  С. 29–34.</a:t>
            </a:r>
          </a:p>
        </p:txBody>
      </p:sp>
    </p:spTree>
    <p:extLst>
      <p:ext uri="{BB962C8B-B14F-4D97-AF65-F5344CB8AC3E}">
        <p14:creationId xmlns:p14="http://schemas.microsoft.com/office/powerpoint/2010/main" val="20744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/>
              <a:t>Ресурсы Интернет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84784"/>
            <a:ext cx="7056784" cy="3797009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ru-RU"/>
              <a:t>История России, всемирная история: сайт. – URL: http://www.istorya.ru(дата обращения: 15.10.2019). – Текст: электронный.</a:t>
            </a:r>
          </a:p>
          <a:p>
            <a:pPr marL="68580" indent="0">
              <a:buNone/>
            </a:pPr>
            <a:r>
              <a:rPr lang="ru-RU" smtClean="0"/>
              <a:t> </a:t>
            </a:r>
            <a:endParaRPr lang="ru-RU"/>
          </a:p>
          <a:p>
            <a:pPr marL="68580" indent="0">
              <a:buNone/>
            </a:pPr>
            <a:r>
              <a:rPr lang="ru-RU"/>
              <a:t>Крылатых Э. Перспективы развития мирового сельского хозяйства до 2050 года: возможности, угрозы, приоритеты / Э. Крылатых, С. Строков – Текст: электронный // Ежедневное аграрное обозрение: Интернет-портал. – URL: http://agroobzor.ru/article/a-371.html (дата обращения: 25.06.2019).</a:t>
            </a:r>
          </a:p>
          <a:p>
            <a:endParaRPr lang="ru-RU"/>
          </a:p>
          <a:p>
            <a:pPr marL="68580" indent="0">
              <a:buNone/>
            </a:pPr>
            <a:r>
              <a:rPr lang="ru-RU" smtClean="0"/>
              <a:t>Акмаева</a:t>
            </a:r>
            <a:r>
              <a:rPr lang="ru-RU"/>
              <a:t>, Р. И. Менеджмент: учебник  / Р.И. Акмаева, Н.Ш. Епифанова, А.П. Лунев. – Москва: Директ-Медиа, 2018. – 442 с. – URL: http://biblioclub.ru/index.php?page=bo-ok&amp;id=491959(дата обращения: 16.10.2019). – Текст: электронный.</a:t>
            </a:r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52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85112"/>
          </a:xfrm>
        </p:spPr>
        <p:txBody>
          <a:bodyPr>
            <a:noAutofit/>
          </a:bodyPr>
          <a:lstStyle/>
          <a:p>
            <a:pPr algn="ctr"/>
            <a:r>
              <a:rPr lang="ru-RU" sz="3600"/>
              <a:t>Приложение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 fontScale="92500" lnSpcReduction="20000"/>
          </a:bodyPr>
          <a:lstStyle/>
          <a:p>
            <a:r>
              <a:rPr lang="ru-RU" sz="2000" smtClean="0"/>
              <a:t>Включает вспомогательные </a:t>
            </a:r>
            <a:r>
              <a:rPr lang="ru-RU" sz="2000"/>
              <a:t>или дополнительные </a:t>
            </a:r>
            <a:r>
              <a:rPr lang="ru-RU" sz="2000" smtClean="0"/>
              <a:t>материалы: фотографии</a:t>
            </a:r>
            <a:r>
              <a:rPr lang="ru-RU" sz="2000"/>
              <a:t>, таблицы, графики схемы, рисунки и </a:t>
            </a:r>
            <a:r>
              <a:rPr lang="ru-RU" sz="2000" smtClean="0"/>
              <a:t>т.д.</a:t>
            </a:r>
          </a:p>
          <a:p>
            <a:r>
              <a:rPr lang="ru-RU" sz="2000" smtClean="0"/>
              <a:t>Каждое </a:t>
            </a:r>
            <a:r>
              <a:rPr lang="ru-RU" sz="2000"/>
              <a:t>приложение должно начинаться с нового листа, должно быть пронумеровано в правом верхнем углу, пишут: Приложение 1 (2, 3 ... и т. д.) без точки в </a:t>
            </a:r>
            <a:r>
              <a:rPr lang="ru-RU" sz="2000" smtClean="0"/>
              <a:t>конце</a:t>
            </a:r>
            <a:r>
              <a:rPr lang="ru-RU" sz="2000"/>
              <a:t>.</a:t>
            </a:r>
            <a:endParaRPr lang="ru-RU" sz="2000" smtClean="0"/>
          </a:p>
          <a:p>
            <a:pPr fontAlgn="base"/>
            <a:r>
              <a:rPr lang="ru-RU" sz="2000" smtClean="0"/>
              <a:t>Каждое </a:t>
            </a:r>
            <a:r>
              <a:rPr lang="ru-RU" sz="2000"/>
              <a:t>приложение имеет тематический заголовок, который располагается по середине </a:t>
            </a:r>
            <a:r>
              <a:rPr lang="ru-RU" sz="2000" smtClean="0"/>
              <a:t>строки.</a:t>
            </a:r>
            <a:endParaRPr lang="ru-RU" sz="2000"/>
          </a:p>
          <a:p>
            <a:pPr fontAlgn="base"/>
            <a:r>
              <a:rPr lang="ru-RU" sz="2000" smtClean="0"/>
              <a:t>Нумерация </a:t>
            </a:r>
            <a:r>
              <a:rPr lang="ru-RU" sz="2000"/>
              <a:t>страниц, на которых даются приложения, должна продолжать общую нумерацию страниц основного </a:t>
            </a:r>
            <a:r>
              <a:rPr lang="ru-RU" sz="2000" smtClean="0"/>
              <a:t>текста.</a:t>
            </a:r>
            <a:endParaRPr lang="ru-RU" sz="2000"/>
          </a:p>
          <a:p>
            <a:pPr fontAlgn="base"/>
            <a:r>
              <a:rPr lang="ru-RU" sz="2000" smtClean="0"/>
              <a:t>Связь </a:t>
            </a:r>
            <a:r>
              <a:rPr lang="ru-RU" sz="2000"/>
              <a:t>основного текста с приложениями осуществляется через ссылки словом «см.». Указание обычно заключается в круглые скобки, например: данные (см. </a:t>
            </a:r>
            <a:r>
              <a:rPr lang="ru-RU" sz="2000" smtClean="0"/>
              <a:t>приложение 1).</a:t>
            </a:r>
            <a:endParaRPr lang="ru-RU" sz="2000"/>
          </a:p>
          <a:p>
            <a:endParaRPr lang="ru-RU" sz="2000"/>
          </a:p>
          <a:p>
            <a:endParaRPr lang="ru-RU"/>
          </a:p>
          <a:p>
            <a:pPr marL="68580" indent="0">
              <a:buNone/>
            </a:pPr>
            <a:endParaRPr lang="ru-RU" smtClean="0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6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416824" cy="504056"/>
          </a:xfrm>
        </p:spPr>
        <p:txBody>
          <a:bodyPr>
            <a:noAutofit/>
          </a:bodyPr>
          <a:lstStyle/>
          <a:p>
            <a:pPr algn="ctr"/>
            <a:r>
              <a:rPr lang="ru-RU" sz="2000" smtClean="0"/>
              <a:t>Требования к оформлению работы заочного этапа</a:t>
            </a:r>
            <a:endParaRPr lang="ru-RU" sz="2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340768"/>
            <a:ext cx="6777317" cy="5040560"/>
          </a:xfrm>
        </p:spPr>
        <p:txBody>
          <a:bodyPr>
            <a:normAutofit fontScale="85000" lnSpcReduction="20000"/>
          </a:bodyPr>
          <a:lstStyle/>
          <a:p>
            <a:pPr marL="68580" lvl="0" indent="0">
              <a:buNone/>
            </a:pPr>
            <a:r>
              <a:rPr lang="ru-RU" dirty="0" smtClean="0"/>
              <a:t>	Исследовательская </a:t>
            </a:r>
            <a:r>
              <a:rPr lang="ru-RU" dirty="0"/>
              <a:t>работа предоставляется в электронном варианте (документ </a:t>
            </a:r>
            <a:r>
              <a:rPr lang="en-US" dirty="0"/>
              <a:t>Microsoft Word</a:t>
            </a:r>
            <a:r>
              <a:rPr lang="ru-RU" dirty="0"/>
              <a:t>, формат А 4 </a:t>
            </a:r>
            <a:r>
              <a:rPr lang="ru-RU" dirty="0" smtClean="0"/>
              <a:t>– книжный)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Шрифт - </a:t>
            </a:r>
            <a:r>
              <a:rPr lang="en-US" dirty="0"/>
              <a:t>Times New </a:t>
            </a:r>
            <a:r>
              <a:rPr lang="en-US" dirty="0" smtClean="0"/>
              <a:t>Roman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Кегль -14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Межстрочный </a:t>
            </a:r>
            <a:r>
              <a:rPr lang="ru-RU" dirty="0" smtClean="0"/>
              <a:t>интервал – 1,5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Поля: слева </a:t>
            </a:r>
            <a:r>
              <a:rPr lang="ru-RU" dirty="0"/>
              <a:t>от текста – 30 мм, справа – 15 мм, сверху и снизу по 20 </a:t>
            </a:r>
            <a:r>
              <a:rPr lang="ru-RU" dirty="0" smtClean="0"/>
              <a:t>мм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Нумерация страниц – </a:t>
            </a:r>
            <a:r>
              <a:rPr lang="ru-RU" dirty="0" smtClean="0"/>
              <a:t>(нижний </a:t>
            </a:r>
            <a:r>
              <a:rPr lang="ru-RU" dirty="0" err="1" smtClean="0"/>
              <a:t>колонтикул</a:t>
            </a:r>
            <a:r>
              <a:rPr lang="ru-RU" dirty="0" smtClean="0"/>
              <a:t>, справа)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Ссылки на литературу в тексте указываются номерами в квадратных </a:t>
            </a:r>
            <a:r>
              <a:rPr lang="ru-RU" dirty="0" smtClean="0"/>
              <a:t>скобках согласно порядку нумерации в списке литературы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Возможные иллюстрации должны быть вставлены в текст в сжатом виде.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Объем </a:t>
            </a:r>
            <a:r>
              <a:rPr lang="ru-RU" dirty="0"/>
              <a:t>не более </a:t>
            </a:r>
            <a:r>
              <a:rPr lang="ru-RU" dirty="0" smtClean="0"/>
              <a:t>20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страниц.</a:t>
            </a:r>
          </a:p>
          <a:p>
            <a:pPr marL="68580" indent="0">
              <a:buNone/>
            </a:pPr>
            <a:r>
              <a:rPr lang="ru-RU" dirty="0" smtClean="0"/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13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432048"/>
          </a:xfrm>
        </p:spPr>
        <p:txBody>
          <a:bodyPr>
            <a:normAutofit/>
          </a:bodyPr>
          <a:lstStyle/>
          <a:p>
            <a:r>
              <a:rPr lang="ru-RU" sz="2000"/>
              <a:t>Требования к оформлению работы </a:t>
            </a:r>
            <a:r>
              <a:rPr lang="ru-RU" sz="2000" smtClean="0"/>
              <a:t>очного </a:t>
            </a:r>
            <a:r>
              <a:rPr lang="ru-RU" sz="2000"/>
              <a:t>этапа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268760"/>
            <a:ext cx="6777317" cy="4824536"/>
          </a:xfrm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ru-RU" sz="3200" dirty="0" smtClean="0"/>
              <a:t>	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Исследовательская работа предоставляется в электронном варианте (документ </a:t>
            </a:r>
            <a:r>
              <a:rPr lang="ru-RU" sz="3600" dirty="0" err="1"/>
              <a:t>Microsoft</a:t>
            </a:r>
            <a:r>
              <a:rPr lang="ru-RU" sz="3600" dirty="0"/>
              <a:t> </a:t>
            </a:r>
            <a:r>
              <a:rPr lang="ru-RU" sz="3600" dirty="0" err="1"/>
              <a:t>Word</a:t>
            </a:r>
            <a:r>
              <a:rPr lang="ru-RU" sz="3600" dirty="0"/>
              <a:t>, формат А 4 – книжный)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Шрифт - </a:t>
            </a:r>
            <a:r>
              <a:rPr lang="ru-RU" sz="3600" dirty="0" err="1"/>
              <a:t>Times</a:t>
            </a:r>
            <a:r>
              <a:rPr lang="ru-RU" sz="3600" dirty="0"/>
              <a:t> </a:t>
            </a:r>
            <a:r>
              <a:rPr lang="ru-RU" sz="3600" dirty="0" err="1"/>
              <a:t>New</a:t>
            </a:r>
            <a:r>
              <a:rPr lang="ru-RU" sz="3600" dirty="0"/>
              <a:t> </a:t>
            </a:r>
            <a:r>
              <a:rPr lang="ru-RU" sz="3600" dirty="0" err="1"/>
              <a:t>Roman</a:t>
            </a:r>
            <a:endParaRPr lang="ru-RU" sz="3600" dirty="0"/>
          </a:p>
          <a:p>
            <a:pPr>
              <a:buFont typeface="Arial" pitchFamily="34" charset="0"/>
              <a:buChar char="•"/>
            </a:pPr>
            <a:r>
              <a:rPr lang="ru-RU" sz="3600" dirty="0"/>
              <a:t>Кегль -14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Межстрочный интервал – 1,5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Поля: слева от текста – 30 мм, справа – 15 мм, сверху и снизу по 20 мм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Нумерация страниц – нижний колонтитул (справа)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/>
              <a:t>Ссылки на литературу в тексте указываются номерами в квадратных </a:t>
            </a:r>
            <a:r>
              <a:rPr lang="ru-RU" sz="3600" dirty="0" smtClean="0"/>
              <a:t>скобках согласно порядку нумерации в списке литературы</a:t>
            </a:r>
            <a:endParaRPr lang="ru-RU" sz="3600" dirty="0"/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Для </a:t>
            </a:r>
            <a:r>
              <a:rPr lang="ru-RU" sz="3600" dirty="0"/>
              <a:t>участия в очном этапе предоставляются исследовательские работы и </a:t>
            </a:r>
            <a:r>
              <a:rPr lang="ru-RU" sz="3600" dirty="0" smtClean="0"/>
              <a:t>приложения.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Объем </a:t>
            </a:r>
            <a:r>
              <a:rPr lang="ru-RU" sz="3600" dirty="0"/>
              <a:t>работы 10 страниц плюс </a:t>
            </a:r>
            <a:r>
              <a:rPr lang="ru-RU" sz="3600" dirty="0" smtClean="0"/>
              <a:t>приложения.</a:t>
            </a:r>
            <a:endParaRPr lang="ru-RU" sz="3600" dirty="0"/>
          </a:p>
          <a:p>
            <a:pPr marL="6858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790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064896" cy="432048"/>
          </a:xfrm>
        </p:spPr>
        <p:txBody>
          <a:bodyPr>
            <a:noAutofit/>
          </a:bodyPr>
          <a:lstStyle/>
          <a:p>
            <a:pPr algn="ctr"/>
            <a:r>
              <a:rPr lang="ru-RU" sz="2000"/>
              <a:t>Требования к компьютерной презентации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6777317" cy="5112568"/>
          </a:xfrm>
        </p:spPr>
        <p:txBody>
          <a:bodyPr>
            <a:noAutofit/>
          </a:bodyPr>
          <a:lstStyle/>
          <a:p>
            <a:pPr marL="68580" indent="0">
              <a:lnSpc>
                <a:spcPct val="120000"/>
              </a:lnSpc>
              <a:buNone/>
            </a:pPr>
            <a:r>
              <a:rPr lang="ru-RU" sz="1600" smtClean="0"/>
              <a:t>	Если работа прошла в очный этап конкурса, для её представления нужна компьютерная презентация (создается </a:t>
            </a:r>
            <a:r>
              <a:rPr lang="ru-RU" sz="1600"/>
              <a:t>в программе Power </a:t>
            </a:r>
            <a:r>
              <a:rPr lang="ru-RU" sz="1600" smtClean="0"/>
              <a:t>Point).</a:t>
            </a:r>
            <a:endParaRPr lang="ru-RU" sz="1600"/>
          </a:p>
          <a:p>
            <a:pPr lvl="0">
              <a:lnSpc>
                <a:spcPct val="120000"/>
              </a:lnSpc>
            </a:pPr>
            <a:r>
              <a:rPr lang="ru-RU" sz="1300" smtClean="0"/>
              <a:t>Компьютерную </a:t>
            </a:r>
            <a:r>
              <a:rPr lang="ru-RU" sz="1300"/>
              <a:t>презентацию сопровождает представитель образовательного учреждения, ответственный за показ слайдов. 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При наличии анимационных эффектов в презентации необходимо предоставить печатный вариант изображения слайдов с указанием выполняемых действий (количества щелчков, моментов запуска слайдов). 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Презентация создается в программе </a:t>
            </a:r>
            <a:r>
              <a:rPr lang="en-US" sz="1300"/>
              <a:t>Power Point</a:t>
            </a:r>
            <a:r>
              <a:rPr lang="ru-RU" sz="1300"/>
              <a:t>.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Презентация записывается на </a:t>
            </a:r>
            <a:r>
              <a:rPr lang="en-US" sz="1300"/>
              <a:t>CD</a:t>
            </a:r>
            <a:r>
              <a:rPr lang="ru-RU" sz="1300"/>
              <a:t> – диск или </a:t>
            </a:r>
            <a:r>
              <a:rPr lang="en-US" sz="1300"/>
              <a:t>USB</a:t>
            </a:r>
            <a:r>
              <a:rPr lang="ru-RU" sz="1300"/>
              <a:t> – диск.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Презентация состоит не более чем из 8 слайдов.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Текст в презентации выполняется шрифтом </a:t>
            </a:r>
            <a:r>
              <a:rPr lang="en-US" sz="1300"/>
              <a:t>Arial</a:t>
            </a:r>
            <a:r>
              <a:rPr lang="ru-RU" sz="1300"/>
              <a:t>, размер от 24 до 30.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Оптимальное соотношение текстовой, иллюстративной, графической, табличной, фотоинформации соответствует 1:1.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Используемые для иллюстрации таблицы не должны быть перегружены цифровым материалом.</a:t>
            </a:r>
          </a:p>
          <a:p>
            <a:pPr lvl="0">
              <a:lnSpc>
                <a:spcPct val="120000"/>
              </a:lnSpc>
            </a:pPr>
            <a:r>
              <a:rPr lang="ru-RU" sz="1300"/>
              <a:t>Рисунки, фотографии и графики должны нести конкретную информационную нагрузку и  иметь пояснение</a:t>
            </a:r>
            <a:r>
              <a:rPr lang="ru-RU" sz="1300" smtClean="0"/>
              <a:t>.</a:t>
            </a:r>
            <a:endParaRPr lang="ru-RU" sz="1300"/>
          </a:p>
        </p:txBody>
      </p:sp>
    </p:spTree>
    <p:extLst>
      <p:ext uri="{BB962C8B-B14F-4D97-AF65-F5344CB8AC3E}">
        <p14:creationId xmlns:p14="http://schemas.microsoft.com/office/powerpoint/2010/main" val="16925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432048"/>
          </a:xfrm>
        </p:spPr>
        <p:txBody>
          <a:bodyPr>
            <a:noAutofit/>
          </a:bodyPr>
          <a:lstStyle/>
          <a:p>
            <a:pPr algn="ctr"/>
            <a:r>
              <a:rPr lang="ru-RU" sz="2800"/>
              <a:t>Требования к оформлению плаката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340768"/>
            <a:ext cx="6777317" cy="4491861"/>
          </a:xfrm>
        </p:spPr>
        <p:txBody>
          <a:bodyPr>
            <a:noAutofit/>
          </a:bodyPr>
          <a:lstStyle/>
          <a:p>
            <a:pPr lvl="0"/>
            <a:r>
              <a:rPr lang="ru-RU" sz="1600"/>
              <a:t>Плакат предназначен для иллюстрации выступления.</a:t>
            </a:r>
          </a:p>
          <a:p>
            <a:pPr lvl="0"/>
            <a:r>
              <a:rPr lang="ru-RU" sz="1600"/>
              <a:t>Схемы, таблицы, рисунки, фотографии помещаются на </a:t>
            </a:r>
            <a:r>
              <a:rPr lang="ru-RU" sz="1600" smtClean="0"/>
              <a:t>плакат.</a:t>
            </a:r>
            <a:endParaRPr lang="ru-RU" sz="1600"/>
          </a:p>
          <a:p>
            <a:pPr lvl="0"/>
            <a:r>
              <a:rPr lang="ru-RU" sz="1600"/>
              <a:t>Размер плаката </a:t>
            </a:r>
            <a:r>
              <a:rPr lang="ru-RU" sz="1600" smtClean="0"/>
              <a:t>А1</a:t>
            </a:r>
            <a:endParaRPr lang="ru-RU" sz="1600"/>
          </a:p>
          <a:p>
            <a:pPr marL="68580" lvl="0" indent="0">
              <a:buNone/>
            </a:pPr>
            <a:r>
              <a:rPr lang="ru-RU" sz="1600" b="1"/>
              <a:t>Содержание:  </a:t>
            </a:r>
          </a:p>
          <a:p>
            <a:r>
              <a:rPr lang="ru-RU" sz="1600"/>
              <a:t>1 строка, посередине – название работы -  шрифт </a:t>
            </a:r>
            <a:r>
              <a:rPr lang="en-US" sz="1600"/>
              <a:t>Times New Roman</a:t>
            </a:r>
            <a:r>
              <a:rPr lang="ru-RU" sz="1600"/>
              <a:t>, размер 48.</a:t>
            </a:r>
          </a:p>
          <a:p>
            <a:r>
              <a:rPr lang="ru-RU" sz="1600"/>
              <a:t>2 строка, в правом верхнем углу – Ф.И.О. автора и руководителя, тип и номер образовательного учреждения, город, год - шрифт </a:t>
            </a:r>
            <a:r>
              <a:rPr lang="en-US" sz="1600"/>
              <a:t>Times New Roman</a:t>
            </a:r>
            <a:r>
              <a:rPr lang="ru-RU" sz="1600"/>
              <a:t>, размер 36.</a:t>
            </a:r>
          </a:p>
          <a:p>
            <a:pPr lvl="0"/>
            <a:r>
              <a:rPr lang="ru-RU" sz="1600"/>
              <a:t>Таблицы не должны быть перегружены цифровым материалом.</a:t>
            </a:r>
          </a:p>
          <a:p>
            <a:pPr lvl="0"/>
            <a:r>
              <a:rPr lang="ru-RU" sz="1600"/>
              <a:t>Рисунки, фотографии и графики должны нести конкретную информационную нагрузку и  иметь пояснение.</a:t>
            </a:r>
          </a:p>
          <a:p>
            <a:pPr lvl="0"/>
            <a:r>
              <a:rPr lang="ru-RU" sz="1600"/>
              <a:t>Оптимальное соотношение текстового и иллюстративного материала соответствует 1:1 по занимаемой площади плаката.</a:t>
            </a:r>
          </a:p>
          <a:p>
            <a:pPr marL="68580" indent="0">
              <a:buNone/>
            </a:pPr>
            <a:endParaRPr lang="ru-RU" sz="1600"/>
          </a:p>
          <a:p>
            <a:pPr marL="68580" indent="0">
              <a:buNone/>
            </a:pPr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9060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Источники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2808" cy="4608512"/>
          </a:xfrm>
        </p:spPr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Савенков А.И. Методика исследовательского обучения младших школьников. –– Самара.: Издательство «Учебная литература», 2004</a:t>
            </a:r>
            <a:r>
              <a:rPr lang="ru-RU" sz="200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525780" indent="-457200">
              <a:buFont typeface="Wingdings 2" pitchFamily="18" charset="2"/>
              <a:buAutoNum type="arabicPeriod"/>
            </a:pPr>
            <a:r>
              <a:rPr lang="ru-RU" sz="2000" smtClean="0">
                <a:solidFill>
                  <a:schemeClr val="bg2">
                    <a:lumMod val="25000"/>
                  </a:schemeClr>
                </a:solidFill>
              </a:rPr>
              <a:t>Зубова 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О.А. Исследовательская работа в начальной школе</a:t>
            </a:r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 [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Электронный ресурс</a:t>
            </a:r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]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. – Режим доступа: </a:t>
            </a:r>
            <a:r>
              <a:rPr lang="en-US" sz="2000">
                <a:solidFill>
                  <a:schemeClr val="bg2">
                    <a:lumMod val="25000"/>
                  </a:schemeClr>
                </a:solidFill>
                <a:hlinkClick r:id="rId2"/>
              </a:rPr>
              <a:t>http://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  <a:hlinkClick r:id="rId2"/>
              </a:rPr>
              <a:t>открытыйурок.рф/статьи/511559</a:t>
            </a:r>
            <a:r>
              <a:rPr lang="ru-RU" sz="200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/</a:t>
            </a:r>
            <a:r>
              <a:rPr lang="ru-RU" sz="200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525780" indent="-457200">
              <a:buFont typeface="Wingdings 2" pitchFamily="18" charset="2"/>
              <a:buAutoNum type="arabicPeriod"/>
            </a:pPr>
            <a:r>
              <a:rPr lang="ru-RU" sz="2000" smtClean="0">
                <a:solidFill>
                  <a:schemeClr val="bg2">
                    <a:lumMod val="25000"/>
                  </a:schemeClr>
                </a:solidFill>
              </a:rPr>
              <a:t>Молчанова 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Г.И. Проектно-исследовательская  работа в начальной школе</a:t>
            </a:r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 [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Электронный ресурс</a:t>
            </a:r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]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. – Режим доступа:</a:t>
            </a:r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https:</a:t>
            </a:r>
            <a:r>
              <a:rPr lang="ru-RU" sz="20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smtClean="0">
                <a:solidFill>
                  <a:schemeClr val="bg2">
                    <a:lumMod val="25000"/>
                  </a:schemeClr>
                </a:solidFill>
              </a:rPr>
              <a:t>//nsportal.ru/nachalnaya-shkola/obshchepedagogicheskie-tekhnologii/2014/06/30/proektno-issledovatelskaya-rabota—0</a:t>
            </a:r>
            <a:endParaRPr lang="ru-RU" sz="2000">
              <a:solidFill>
                <a:schemeClr val="bg2">
                  <a:lumMod val="25000"/>
                </a:schemeClr>
              </a:solidFill>
            </a:endParaRPr>
          </a:p>
          <a:p>
            <a:pPr marL="68580" indent="0">
              <a:buNone/>
            </a:pPr>
            <a:endParaRPr lang="ru-RU">
              <a:solidFill>
                <a:schemeClr val="bg2">
                  <a:lumMod val="25000"/>
                </a:schemeClr>
              </a:solidFill>
            </a:endParaRPr>
          </a:p>
          <a:p>
            <a:pPr marL="525780" indent="-457200">
              <a:buFont typeface="+mj-lt"/>
              <a:buAutoNum type="arabicPeriod"/>
            </a:pPr>
            <a:endParaRPr lang="ru-RU" smtClean="0">
              <a:solidFill>
                <a:schemeClr val="bg2">
                  <a:lumMod val="25000"/>
                </a:schemeClr>
              </a:solidFill>
            </a:endParaRPr>
          </a:p>
          <a:p>
            <a:pPr marL="525780" indent="-457200">
              <a:buFont typeface="+mj-lt"/>
              <a:buAutoNum type="arabicPeriod"/>
            </a:pPr>
            <a:endParaRPr lang="ru-RU" smtClean="0">
              <a:solidFill>
                <a:schemeClr val="bg2">
                  <a:lumMod val="25000"/>
                </a:schemeClr>
              </a:solidFill>
            </a:endParaRPr>
          </a:p>
          <a:p>
            <a:pPr marL="525780" indent="-457200">
              <a:buFont typeface="+mj-lt"/>
              <a:buAutoNum type="arabicPeriod"/>
            </a:pPr>
            <a:endParaRPr lang="ru-RU">
              <a:solidFill>
                <a:schemeClr val="bg2">
                  <a:lumMod val="25000"/>
                </a:schemeClr>
              </a:solidFill>
            </a:endParaRPr>
          </a:p>
          <a:p>
            <a:pPr marL="525780" indent="-457200">
              <a:buFont typeface="+mj-lt"/>
              <a:buAutoNum type="arabicPeriod"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92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1410</TotalTime>
  <Words>1511</Words>
  <Application>Microsoft Office PowerPoint</Application>
  <PresentationFormat>Экран (4:3)</PresentationFormat>
  <Paragraphs>221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Остин</vt:lpstr>
      <vt:lpstr>Как оформить исследовательскую работу рекомендации педагогам</vt:lpstr>
      <vt:lpstr>Я – исследователь</vt:lpstr>
      <vt:lpstr> Конкурс проводится в два этапа:</vt:lpstr>
      <vt:lpstr>Структура исследовательской работы или проекта</vt:lpstr>
      <vt:lpstr>Титульный лист</vt:lpstr>
      <vt:lpstr>Презентация PowerPoint</vt:lpstr>
      <vt:lpstr>Оглавление</vt:lpstr>
      <vt:lpstr>Пример оформления оглавления</vt:lpstr>
      <vt:lpstr>Введение исследовательской работы  (проекта)</vt:lpstr>
      <vt:lpstr>Основная часть</vt:lpstr>
      <vt:lpstr>Заключение</vt:lpstr>
      <vt:lpstr>Список использованной литературы</vt:lpstr>
      <vt:lpstr>Пример оформления списка литературы </vt:lpstr>
      <vt:lpstr>Оформление списка литературы ГОСТ Р  7.0.100–2018</vt:lpstr>
      <vt:lpstr> Примеры библиографического описания (для списков литературы)</vt:lpstr>
      <vt:lpstr>Книги под заглавием</vt:lpstr>
      <vt:lpstr>Сборники</vt:lpstr>
      <vt:lpstr>Ресурсы Интернет</vt:lpstr>
      <vt:lpstr>Приложение</vt:lpstr>
      <vt:lpstr>Требования к оформлению работы заочного этапа</vt:lpstr>
      <vt:lpstr>Требования к оформлению работы очного этапа</vt:lpstr>
      <vt:lpstr>Требования к компьютерной презентации работы</vt:lpstr>
      <vt:lpstr>Требования к оформлению плаката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оформления исследовательской работы «Я – исследователь»</dc:title>
  <dc:creator>ЭВРИКА</dc:creator>
  <cp:lastModifiedBy>ЭВРИКА</cp:lastModifiedBy>
  <cp:revision>94</cp:revision>
  <dcterms:created xsi:type="dcterms:W3CDTF">2017-09-05T06:47:05Z</dcterms:created>
  <dcterms:modified xsi:type="dcterms:W3CDTF">2019-11-11T09:21:10Z</dcterms:modified>
</cp:coreProperties>
</file>