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4" r:id="rId2"/>
    <p:sldMasterId id="2147483687" r:id="rId3"/>
    <p:sldMasterId id="2147483700" r:id="rId4"/>
    <p:sldMasterId id="2147483713" r:id="rId5"/>
    <p:sldMasterId id="2147483739" r:id="rId6"/>
    <p:sldMasterId id="2147483752" r:id="rId7"/>
  </p:sldMasterIdLst>
  <p:sldIdLst>
    <p:sldId id="256" r:id="rId8"/>
    <p:sldId id="258" r:id="rId9"/>
    <p:sldId id="259" r:id="rId10"/>
    <p:sldId id="260" r:id="rId11"/>
    <p:sldId id="289" r:id="rId12"/>
    <p:sldId id="261" r:id="rId13"/>
    <p:sldId id="262" r:id="rId14"/>
    <p:sldId id="290" r:id="rId15"/>
    <p:sldId id="291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94" r:id="rId24"/>
    <p:sldId id="299" r:id="rId25"/>
    <p:sldId id="298" r:id="rId26"/>
    <p:sldId id="275" r:id="rId27"/>
    <p:sldId id="273" r:id="rId28"/>
    <p:sldId id="297" r:id="rId29"/>
    <p:sldId id="274" r:id="rId30"/>
    <p:sldId id="303" r:id="rId31"/>
    <p:sldId id="272" r:id="rId32"/>
    <p:sldId id="302" r:id="rId33"/>
    <p:sldId id="296" r:id="rId34"/>
    <p:sldId id="271" r:id="rId35"/>
    <p:sldId id="293" r:id="rId36"/>
    <p:sldId id="304" r:id="rId37"/>
    <p:sldId id="276" r:id="rId38"/>
    <p:sldId id="300" r:id="rId39"/>
  </p:sldIdLst>
  <p:sldSz cx="9144000" cy="5143500" type="screen16x9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-66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1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2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3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3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5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6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6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8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9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4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8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9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0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1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stomShape 1"/>
          <p:cNvSpPr/>
          <p:nvPr/>
        </p:nvSpPr>
        <p:spPr>
          <a:xfrm>
            <a:off x="0" y="2824560"/>
            <a:ext cx="7360920" cy="2309760"/>
          </a:xfrm>
          <a:prstGeom prst="rtTriangle">
            <a:avLst/>
          </a:prstGeom>
          <a:solidFill>
            <a:srgbClr val="00796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" name="CustomShape 2"/>
          <p:cNvSpPr/>
          <p:nvPr/>
        </p:nvSpPr>
        <p:spPr>
          <a:xfrm flipH="1">
            <a:off x="3572640" y="1550880"/>
            <a:ext cx="5551920" cy="3583440"/>
          </a:xfrm>
          <a:prstGeom prst="rtTriangle">
            <a:avLst/>
          </a:prstGeom>
          <a:solidFill>
            <a:srgbClr val="C4A15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 rot="10800000">
            <a:off x="5068080" y="0"/>
            <a:ext cx="4075920" cy="2043360"/>
          </a:xfrm>
          <a:prstGeom prst="rtTriangle">
            <a:avLst/>
          </a:prstGeom>
          <a:solidFill>
            <a:srgbClr val="233A4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203400" y="206280"/>
            <a:ext cx="8728200" cy="47217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" name="Group 5"/>
          <p:cNvGrpSpPr/>
          <p:nvPr/>
        </p:nvGrpSpPr>
        <p:grpSpPr>
          <a:xfrm>
            <a:off x="255240" y="720"/>
            <a:ext cx="2241000" cy="1035000"/>
            <a:chOff x="255240" y="720"/>
            <a:chExt cx="2241000" cy="1035000"/>
          </a:xfrm>
        </p:grpSpPr>
        <p:sp>
          <p:nvSpPr>
            <p:cNvPr id="5" name="CustomShape 6"/>
            <p:cNvSpPr/>
            <p:nvPr/>
          </p:nvSpPr>
          <p:spPr>
            <a:xfrm>
              <a:off x="763920" y="720"/>
              <a:ext cx="1732320" cy="1035000"/>
            </a:xfrm>
            <a:prstGeom prst="parallelogram">
              <a:avLst>
                <a:gd name="adj" fmla="val 153193"/>
              </a:avLst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509760" y="720"/>
              <a:ext cx="1732320" cy="1035000"/>
            </a:xfrm>
            <a:prstGeom prst="parallelogram">
              <a:avLst>
                <a:gd name="adj" fmla="val 153193"/>
              </a:avLst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255240" y="720"/>
              <a:ext cx="1732320" cy="1035000"/>
            </a:xfrm>
            <a:prstGeom prst="parallelogram">
              <a:avLst>
                <a:gd name="adj" fmla="val 153193"/>
              </a:avLst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8" name="Group 9"/>
          <p:cNvGrpSpPr/>
          <p:nvPr/>
        </p:nvGrpSpPr>
        <p:grpSpPr>
          <a:xfrm>
            <a:off x="905400" y="720"/>
            <a:ext cx="2241000" cy="1035000"/>
            <a:chOff x="905400" y="720"/>
            <a:chExt cx="2241000" cy="1035000"/>
          </a:xfrm>
        </p:grpSpPr>
        <p:sp>
          <p:nvSpPr>
            <p:cNvPr id="9" name="CustomShape 10"/>
            <p:cNvSpPr/>
            <p:nvPr/>
          </p:nvSpPr>
          <p:spPr>
            <a:xfrm>
              <a:off x="1414080" y="720"/>
              <a:ext cx="1732320" cy="1035000"/>
            </a:xfrm>
            <a:prstGeom prst="parallelogram">
              <a:avLst>
                <a:gd name="adj" fmla="val 153193"/>
              </a:avLst>
            </a:prstGeom>
            <a:solidFill>
              <a:srgbClr val="163E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1159920" y="720"/>
              <a:ext cx="1732320" cy="1035000"/>
            </a:xfrm>
            <a:prstGeom prst="parallelogram">
              <a:avLst>
                <a:gd name="adj" fmla="val 153193"/>
              </a:avLst>
            </a:prstGeom>
            <a:solidFill>
              <a:srgbClr val="163E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905400" y="720"/>
              <a:ext cx="1732320" cy="1035000"/>
            </a:xfrm>
            <a:prstGeom prst="parallelogram">
              <a:avLst>
                <a:gd name="adj" fmla="val 153193"/>
              </a:avLst>
            </a:prstGeom>
            <a:solidFill>
              <a:srgbClr val="163EF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2" name="Group 13"/>
          <p:cNvGrpSpPr/>
          <p:nvPr/>
        </p:nvGrpSpPr>
        <p:grpSpPr>
          <a:xfrm>
            <a:off x="7057440" y="5040"/>
            <a:ext cx="1841760" cy="742680"/>
            <a:chOff x="7057440" y="5040"/>
            <a:chExt cx="1841760" cy="742680"/>
          </a:xfrm>
        </p:grpSpPr>
        <p:sp>
          <p:nvSpPr>
            <p:cNvPr id="13" name="CustomShape 14"/>
            <p:cNvSpPr/>
            <p:nvPr/>
          </p:nvSpPr>
          <p:spPr>
            <a:xfrm>
              <a:off x="7659360" y="5040"/>
              <a:ext cx="1239840" cy="742680"/>
            </a:xfrm>
            <a:prstGeom prst="parallelogram">
              <a:avLst>
                <a:gd name="adj" fmla="val 158024"/>
              </a:avLst>
            </a:prstGeom>
            <a:solidFill>
              <a:srgbClr val="233A4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" name="CustomShape 15"/>
            <p:cNvSpPr/>
            <p:nvPr/>
          </p:nvSpPr>
          <p:spPr>
            <a:xfrm>
              <a:off x="7358400" y="5040"/>
              <a:ext cx="1239840" cy="742680"/>
            </a:xfrm>
            <a:prstGeom prst="parallelogram">
              <a:avLst>
                <a:gd name="adj" fmla="val 158024"/>
              </a:avLst>
            </a:prstGeom>
            <a:solidFill>
              <a:srgbClr val="233A4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7057440" y="5040"/>
              <a:ext cx="1239840" cy="742680"/>
            </a:xfrm>
            <a:prstGeom prst="parallelogram">
              <a:avLst>
                <a:gd name="adj" fmla="val 158024"/>
              </a:avLst>
            </a:prstGeom>
            <a:solidFill>
              <a:srgbClr val="233A4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6" name="Group 17"/>
          <p:cNvGrpSpPr/>
          <p:nvPr/>
        </p:nvGrpSpPr>
        <p:grpSpPr>
          <a:xfrm>
            <a:off x="6553080" y="4217760"/>
            <a:ext cx="2379600" cy="916200"/>
            <a:chOff x="6553080" y="4217760"/>
            <a:chExt cx="2379600" cy="916200"/>
          </a:xfrm>
        </p:grpSpPr>
        <p:sp>
          <p:nvSpPr>
            <p:cNvPr id="17" name="CustomShape 18"/>
            <p:cNvSpPr/>
            <p:nvPr/>
          </p:nvSpPr>
          <p:spPr>
            <a:xfrm>
              <a:off x="7329960" y="4217760"/>
              <a:ext cx="1602720" cy="916200"/>
            </a:xfrm>
            <a:prstGeom prst="parallelogram">
              <a:avLst>
                <a:gd name="adj" fmla="val 15802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6941520" y="4217760"/>
              <a:ext cx="1602720" cy="916200"/>
            </a:xfrm>
            <a:prstGeom prst="parallelogram">
              <a:avLst>
                <a:gd name="adj" fmla="val 15802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6553080" y="4217760"/>
              <a:ext cx="1602720" cy="916200"/>
            </a:xfrm>
            <a:prstGeom prst="parallelogram">
              <a:avLst>
                <a:gd name="adj" fmla="val 15802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20" name="Group 21"/>
          <p:cNvGrpSpPr/>
          <p:nvPr/>
        </p:nvGrpSpPr>
        <p:grpSpPr>
          <a:xfrm>
            <a:off x="199080" y="4055760"/>
            <a:ext cx="2786040" cy="1073880"/>
            <a:chOff x="199080" y="4055760"/>
            <a:chExt cx="2786040" cy="1073880"/>
          </a:xfrm>
        </p:grpSpPr>
        <p:sp>
          <p:nvSpPr>
            <p:cNvPr id="21" name="CustomShape 22"/>
            <p:cNvSpPr/>
            <p:nvPr/>
          </p:nvSpPr>
          <p:spPr>
            <a:xfrm>
              <a:off x="1108080" y="4055760"/>
              <a:ext cx="1877040" cy="1073880"/>
            </a:xfrm>
            <a:prstGeom prst="parallelogram">
              <a:avLst>
                <a:gd name="adj" fmla="val 158024"/>
              </a:avLst>
            </a:prstGeom>
            <a:solidFill>
              <a:srgbClr val="00796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" name="CustomShape 23"/>
            <p:cNvSpPr/>
            <p:nvPr/>
          </p:nvSpPr>
          <p:spPr>
            <a:xfrm>
              <a:off x="653760" y="4055760"/>
              <a:ext cx="1877040" cy="1073880"/>
            </a:xfrm>
            <a:prstGeom prst="parallelogram">
              <a:avLst>
                <a:gd name="adj" fmla="val 158024"/>
              </a:avLst>
            </a:prstGeom>
            <a:solidFill>
              <a:srgbClr val="00796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" name="CustomShape 24"/>
            <p:cNvSpPr/>
            <p:nvPr/>
          </p:nvSpPr>
          <p:spPr>
            <a:xfrm>
              <a:off x="199080" y="4055760"/>
              <a:ext cx="1877040" cy="1073880"/>
            </a:xfrm>
            <a:prstGeom prst="parallelogram">
              <a:avLst>
                <a:gd name="adj" fmla="val 158024"/>
              </a:avLst>
            </a:prstGeom>
            <a:solidFill>
              <a:srgbClr val="00796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4" name="PlaceHolder 25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5" name="PlaceHolder 26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 flipH="1">
            <a:off x="3572640" y="1550880"/>
            <a:ext cx="5551920" cy="358344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" name="CustomShape 2"/>
          <p:cNvSpPr/>
          <p:nvPr/>
        </p:nvSpPr>
        <p:spPr>
          <a:xfrm>
            <a:off x="0" y="2824560"/>
            <a:ext cx="7360920" cy="2309760"/>
          </a:xfrm>
          <a:prstGeom prst="rtTriangle">
            <a:avLst/>
          </a:prstGeom>
          <a:solidFill>
            <a:srgbClr val="C4A15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CustomShape 3"/>
          <p:cNvSpPr/>
          <p:nvPr/>
        </p:nvSpPr>
        <p:spPr>
          <a:xfrm>
            <a:off x="203400" y="206280"/>
            <a:ext cx="8728200" cy="47217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 flipH="1">
            <a:off x="3572640" y="1550880"/>
            <a:ext cx="5551920" cy="358344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2"/>
          <p:cNvSpPr/>
          <p:nvPr/>
        </p:nvSpPr>
        <p:spPr>
          <a:xfrm>
            <a:off x="0" y="2824560"/>
            <a:ext cx="7360920" cy="2309760"/>
          </a:xfrm>
          <a:prstGeom prst="rtTriangle">
            <a:avLst/>
          </a:prstGeom>
          <a:solidFill>
            <a:srgbClr val="C4A15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CustomShape 3"/>
          <p:cNvSpPr/>
          <p:nvPr/>
        </p:nvSpPr>
        <p:spPr>
          <a:xfrm>
            <a:off x="203400" y="206280"/>
            <a:ext cx="8728200" cy="47217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7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48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 flipH="1">
            <a:off x="3572640" y="1550880"/>
            <a:ext cx="5551920" cy="358344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6" name="CustomShape 2"/>
          <p:cNvSpPr/>
          <p:nvPr/>
        </p:nvSpPr>
        <p:spPr>
          <a:xfrm>
            <a:off x="0" y="2824560"/>
            <a:ext cx="7360920" cy="2309760"/>
          </a:xfrm>
          <a:prstGeom prst="rtTriangle">
            <a:avLst/>
          </a:prstGeom>
          <a:solidFill>
            <a:srgbClr val="C4A15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7" name="CustomShape 3"/>
          <p:cNvSpPr/>
          <p:nvPr/>
        </p:nvSpPr>
        <p:spPr>
          <a:xfrm>
            <a:off x="203400" y="206280"/>
            <a:ext cx="8728200" cy="47217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8" name="PlaceHolder 4"/>
          <p:cNvSpPr>
            <a:spLocks noGrp="1"/>
          </p:cNvSpPr>
          <p:nvPr>
            <p:ph type="title"/>
          </p:nvPr>
        </p:nvSpPr>
        <p:spPr>
          <a:xfrm>
            <a:off x="457200" y="9360"/>
            <a:ext cx="82288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89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</p:spPr>
        <p:txBody>
          <a:bodyPr lIns="0" tIns="0" rIns="0" bIns="0">
            <a:normAutofit fontScale="52000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90" name="PlaceHolder 6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</p:spPr>
        <p:txBody>
          <a:bodyPr lIns="0" tIns="0" rIns="0" bIns="0">
            <a:normAutofit fontScale="52000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 flipH="1">
            <a:off x="3572640" y="1550880"/>
            <a:ext cx="5551920" cy="358344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8" name="CustomShape 2"/>
          <p:cNvSpPr/>
          <p:nvPr/>
        </p:nvSpPr>
        <p:spPr>
          <a:xfrm>
            <a:off x="0" y="2824560"/>
            <a:ext cx="7360920" cy="2309760"/>
          </a:xfrm>
          <a:prstGeom prst="rtTriangle">
            <a:avLst/>
          </a:prstGeom>
          <a:solidFill>
            <a:srgbClr val="C4A15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9" name="CustomShape 3"/>
          <p:cNvSpPr/>
          <p:nvPr/>
        </p:nvSpPr>
        <p:spPr>
          <a:xfrm>
            <a:off x="203400" y="206280"/>
            <a:ext cx="8728200" cy="47217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0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31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CustomShape 1"/>
          <p:cNvSpPr/>
          <p:nvPr/>
        </p:nvSpPr>
        <p:spPr>
          <a:xfrm flipH="1">
            <a:off x="3572640" y="1550880"/>
            <a:ext cx="5551920" cy="358344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1" name="CustomShape 2"/>
          <p:cNvSpPr/>
          <p:nvPr/>
        </p:nvSpPr>
        <p:spPr>
          <a:xfrm>
            <a:off x="0" y="2824560"/>
            <a:ext cx="7360920" cy="2309760"/>
          </a:xfrm>
          <a:prstGeom prst="rtTriangle">
            <a:avLst/>
          </a:prstGeom>
          <a:solidFill>
            <a:srgbClr val="C4A15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2" name="CustomShape 3"/>
          <p:cNvSpPr/>
          <p:nvPr/>
        </p:nvSpPr>
        <p:spPr>
          <a:xfrm>
            <a:off x="203400" y="206280"/>
            <a:ext cx="8728200" cy="47217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3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3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CustomShape 1"/>
          <p:cNvSpPr/>
          <p:nvPr/>
        </p:nvSpPr>
        <p:spPr>
          <a:xfrm flipH="1">
            <a:off x="3572640" y="1550880"/>
            <a:ext cx="5551920" cy="358344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2" name="CustomShape 2"/>
          <p:cNvSpPr/>
          <p:nvPr/>
        </p:nvSpPr>
        <p:spPr>
          <a:xfrm>
            <a:off x="0" y="2824560"/>
            <a:ext cx="7360920" cy="2309760"/>
          </a:xfrm>
          <a:prstGeom prst="rtTriangle">
            <a:avLst/>
          </a:prstGeom>
          <a:solidFill>
            <a:srgbClr val="C4A15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3" name="CustomShape 3"/>
          <p:cNvSpPr/>
          <p:nvPr/>
        </p:nvSpPr>
        <p:spPr>
          <a:xfrm>
            <a:off x="203400" y="206280"/>
            <a:ext cx="8728200" cy="47217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4" name="PlaceHolder 4"/>
          <p:cNvSpPr>
            <a:spLocks noGrp="1"/>
          </p:cNvSpPr>
          <p:nvPr>
            <p:ph type="title"/>
          </p:nvPr>
        </p:nvSpPr>
        <p:spPr>
          <a:xfrm>
            <a:off x="457200" y="9360"/>
            <a:ext cx="82288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75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openxmlformats.org/officeDocument/2006/relationships/image" Target="../media/image11.jpeg"/><Relationship Id="rId5" Type="http://schemas.openxmlformats.org/officeDocument/2006/relationships/image" Target="../media/image6.pn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25.png"/><Relationship Id="rId4" Type="http://schemas.openxmlformats.org/officeDocument/2006/relationships/hyperlink" Target="https://your-study.ru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26.png"/><Relationship Id="rId4" Type="http://schemas.openxmlformats.org/officeDocument/2006/relationships/hyperlink" Target="https://www.mozello.com/ru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5" Type="http://schemas.openxmlformats.org/officeDocument/2006/relationships/hyperlink" Target="https://ru.wix.com/" TargetMode="Externa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5" Type="http://schemas.openxmlformats.org/officeDocument/2006/relationships/hyperlink" Target="https://rutube.ru/" TargetMode="Externa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6" Type="http://schemas.openxmlformats.org/officeDocument/2006/relationships/hyperlink" Target="https://learningapps.org/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5" Type="http://schemas.openxmlformats.org/officeDocument/2006/relationships/hyperlink" Target="https://forms.yandex.ru/admin/" TargetMode="Externa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4.png"/><Relationship Id="rId4" Type="http://schemas.openxmlformats.org/officeDocument/2006/relationships/hyperlink" Target="https://forms.yandex.ru/admin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Relationship Id="rId5" Type="http://schemas.openxmlformats.org/officeDocument/2006/relationships/hyperlink" Target="https://omsk-perspektiva.ru/moc_dod/" TargetMode="External"/><Relationship Id="rId4" Type="http://schemas.openxmlformats.org/officeDocument/2006/relationships/hyperlink" Target="mailto:mocdodomsk@yandex.ru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CustomShape 1"/>
          <p:cNvSpPr/>
          <p:nvPr/>
        </p:nvSpPr>
        <p:spPr>
          <a:xfrm>
            <a:off x="4850640" y="4103640"/>
            <a:ext cx="4041720" cy="81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4" name="CustomShape 2"/>
          <p:cNvSpPr/>
          <p:nvPr/>
        </p:nvSpPr>
        <p:spPr>
          <a:xfrm>
            <a:off x="1656000" y="1368000"/>
            <a:ext cx="6804432" cy="114444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Методические рекомендации по </a:t>
            </a:r>
            <a:r>
              <a:rPr lang="ru-RU" sz="2000" b="1" strike="noStrike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разработке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/>
            </a:r>
            <a:br>
              <a:rPr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trike="noStrike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дистанционных курсов ДОД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5" name="Рисунок 3"/>
          <p:cNvPicPr/>
          <p:nvPr/>
        </p:nvPicPr>
        <p:blipFill>
          <a:blip r:embed="rId2" cstate="print"/>
          <a:stretch/>
        </p:blipFill>
        <p:spPr>
          <a:xfrm>
            <a:off x="8504640" y="0"/>
            <a:ext cx="639360" cy="651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6" name="Рисунок 4"/>
          <p:cNvPicPr/>
          <p:nvPr/>
        </p:nvPicPr>
        <p:blipFill>
          <a:blip r:embed="rId3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57" name="CustomShape 3"/>
          <p:cNvSpPr/>
          <p:nvPr/>
        </p:nvSpPr>
        <p:spPr>
          <a:xfrm>
            <a:off x="4976640" y="3600360"/>
            <a:ext cx="3946320" cy="129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200" b="1" strike="noStrike" spc="-1" dirty="0">
                <a:solidFill>
                  <a:srgbClr val="233A44"/>
                </a:solidFill>
                <a:latin typeface="Times New Roman"/>
                <a:ea typeface="Calibri"/>
              </a:rPr>
              <a:t>Бабич Н.М., методист,  заместитель руководителя 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200" b="1" strike="noStrike" spc="-1" dirty="0">
                <a:solidFill>
                  <a:srgbClr val="233A44"/>
                </a:solidFill>
                <a:latin typeface="Times New Roman"/>
                <a:ea typeface="Calibri"/>
              </a:rPr>
              <a:t>БОУ ДО г. Омска «</a:t>
            </a:r>
            <a:r>
              <a:rPr lang="ru-RU" sz="1200" b="1" strike="noStrike" spc="-1" dirty="0" err="1">
                <a:solidFill>
                  <a:srgbClr val="233A44"/>
                </a:solidFill>
                <a:latin typeface="Times New Roman"/>
                <a:ea typeface="Calibri"/>
              </a:rPr>
              <a:t>ЦТРиГО</a:t>
            </a:r>
            <a:r>
              <a:rPr lang="ru-RU" sz="1200" b="1" strike="noStrike" spc="-1" dirty="0">
                <a:solidFill>
                  <a:srgbClr val="233A44"/>
                </a:solidFill>
                <a:latin typeface="Times New Roman"/>
                <a:ea typeface="Calibri"/>
              </a:rPr>
              <a:t> «Перспектива»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200" b="1" strike="noStrike" spc="-1" dirty="0" err="1" smtClean="0">
                <a:solidFill>
                  <a:srgbClr val="233A44"/>
                </a:solidFill>
                <a:latin typeface="Times New Roman"/>
                <a:ea typeface="Calibri"/>
              </a:rPr>
              <a:t>Галимова</a:t>
            </a:r>
            <a:r>
              <a:rPr lang="ru-RU" sz="1200" b="1" strike="noStrike" spc="-1" dirty="0" smtClean="0">
                <a:solidFill>
                  <a:srgbClr val="233A44"/>
                </a:solidFill>
                <a:latin typeface="Times New Roman"/>
                <a:ea typeface="Calibri"/>
              </a:rPr>
              <a:t> Р.М., </a:t>
            </a:r>
            <a:r>
              <a:rPr lang="ru-RU" sz="1200" b="1" strike="noStrike" spc="-1" dirty="0">
                <a:solidFill>
                  <a:srgbClr val="233A44"/>
                </a:solidFill>
                <a:latin typeface="Times New Roman"/>
                <a:ea typeface="Calibri"/>
              </a:rPr>
              <a:t>методист  БОУ ДО г. Омска 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200" b="1" strike="noStrike" spc="-1" dirty="0">
                <a:solidFill>
                  <a:srgbClr val="233A44"/>
                </a:solidFill>
                <a:latin typeface="Times New Roman"/>
                <a:ea typeface="Calibri"/>
              </a:rPr>
              <a:t>«</a:t>
            </a:r>
            <a:r>
              <a:rPr lang="ru-RU" sz="1200" b="1" strike="noStrike" spc="-1" dirty="0" err="1">
                <a:solidFill>
                  <a:srgbClr val="233A44"/>
                </a:solidFill>
                <a:latin typeface="Times New Roman"/>
                <a:ea typeface="Calibri"/>
              </a:rPr>
              <a:t>ЦТРиГО</a:t>
            </a:r>
            <a:r>
              <a:rPr lang="ru-RU" sz="1200" b="1" strike="noStrike" spc="-1" dirty="0">
                <a:solidFill>
                  <a:srgbClr val="233A44"/>
                </a:solidFill>
                <a:latin typeface="Times New Roman"/>
                <a:ea typeface="Calibri"/>
              </a:rPr>
              <a:t> «Перспектива»</a:t>
            </a:r>
            <a:endParaRPr lang="ru-RU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200" b="1" strike="noStrike" spc="-1" dirty="0">
                <a:solidFill>
                  <a:srgbClr val="233A44"/>
                </a:solidFill>
                <a:latin typeface="Times New Roman"/>
                <a:ea typeface="Calibri"/>
              </a:rPr>
              <a:t> </a:t>
            </a:r>
            <a:endParaRPr lang="ru-RU" sz="1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CustomShape 1"/>
          <p:cNvSpPr/>
          <p:nvPr/>
        </p:nvSpPr>
        <p:spPr>
          <a:xfrm>
            <a:off x="720000" y="249120"/>
            <a:ext cx="7496280" cy="46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C9211E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Обязательные разделы ДОП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2" name="CustomShape 2"/>
          <p:cNvSpPr/>
          <p:nvPr/>
        </p:nvSpPr>
        <p:spPr>
          <a:xfrm>
            <a:off x="446400" y="792000"/>
            <a:ext cx="2640600" cy="128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2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Пояснительная записка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3" name="CustomShape 3"/>
          <p:cNvSpPr/>
          <p:nvPr/>
        </p:nvSpPr>
        <p:spPr>
          <a:xfrm>
            <a:off x="3326400" y="766080"/>
            <a:ext cx="2640600" cy="160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15000" algn="ctr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2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Учебно-тематический план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4" name="CustomShape 4"/>
          <p:cNvSpPr/>
          <p:nvPr/>
        </p:nvSpPr>
        <p:spPr>
          <a:xfrm>
            <a:off x="6022080" y="665280"/>
            <a:ext cx="2640600" cy="141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2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Содержание программы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5" name="CustomShape 5"/>
          <p:cNvSpPr/>
          <p:nvPr/>
        </p:nvSpPr>
        <p:spPr>
          <a:xfrm>
            <a:off x="86400" y="2808000"/>
            <a:ext cx="2640600" cy="141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15000" algn="ctr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2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Контрольно-оценочные средства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6" name="CustomShape 6"/>
          <p:cNvSpPr/>
          <p:nvPr/>
        </p:nvSpPr>
        <p:spPr>
          <a:xfrm>
            <a:off x="3254400" y="2664000"/>
            <a:ext cx="2640600" cy="141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15000" algn="ctr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2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Условия реализации программы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7" name="CustomShape 7"/>
          <p:cNvSpPr/>
          <p:nvPr/>
        </p:nvSpPr>
        <p:spPr>
          <a:xfrm>
            <a:off x="6264000" y="2664000"/>
            <a:ext cx="2640600" cy="141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15000" algn="ctr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2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Список литературы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8" name="Рисунок 428"/>
          <p:cNvPicPr/>
          <p:nvPr/>
        </p:nvPicPr>
        <p:blipFill>
          <a:blip r:embed="rId2"/>
          <a:stretch/>
        </p:blipFill>
        <p:spPr>
          <a:xfrm>
            <a:off x="2952000" y="1575000"/>
            <a:ext cx="495000" cy="216000"/>
          </a:xfrm>
          <a:prstGeom prst="rect">
            <a:avLst/>
          </a:prstGeom>
          <a:ln>
            <a:noFill/>
          </a:ln>
        </p:spPr>
      </p:pic>
      <p:pic>
        <p:nvPicPr>
          <p:cNvPr id="479" name="Рисунок 429"/>
          <p:cNvPicPr/>
          <p:nvPr/>
        </p:nvPicPr>
        <p:blipFill>
          <a:blip r:embed="rId2"/>
          <a:stretch/>
        </p:blipFill>
        <p:spPr>
          <a:xfrm>
            <a:off x="2952000" y="1575360"/>
            <a:ext cx="495000" cy="216000"/>
          </a:xfrm>
          <a:prstGeom prst="rect">
            <a:avLst/>
          </a:prstGeom>
          <a:ln>
            <a:noFill/>
          </a:ln>
        </p:spPr>
      </p:pic>
      <p:pic>
        <p:nvPicPr>
          <p:cNvPr id="480" name="Рисунок 430"/>
          <p:cNvPicPr/>
          <p:nvPr/>
        </p:nvPicPr>
        <p:blipFill>
          <a:blip r:embed="rId2"/>
          <a:stretch/>
        </p:blipFill>
        <p:spPr>
          <a:xfrm>
            <a:off x="2952000" y="1575360"/>
            <a:ext cx="495000" cy="216000"/>
          </a:xfrm>
          <a:prstGeom prst="rect">
            <a:avLst/>
          </a:prstGeom>
          <a:ln>
            <a:noFill/>
          </a:ln>
        </p:spPr>
      </p:pic>
      <p:pic>
        <p:nvPicPr>
          <p:cNvPr id="481" name="Рисунок 431"/>
          <p:cNvPicPr/>
          <p:nvPr/>
        </p:nvPicPr>
        <p:blipFill>
          <a:blip r:embed="rId2"/>
          <a:stretch/>
        </p:blipFill>
        <p:spPr>
          <a:xfrm>
            <a:off x="3024000" y="711000"/>
            <a:ext cx="711000" cy="279000"/>
          </a:xfrm>
          <a:prstGeom prst="rect">
            <a:avLst/>
          </a:prstGeom>
          <a:ln>
            <a:noFill/>
          </a:ln>
        </p:spPr>
      </p:pic>
      <p:pic>
        <p:nvPicPr>
          <p:cNvPr id="482" name="Рисунок 432"/>
          <p:cNvPicPr/>
          <p:nvPr/>
        </p:nvPicPr>
        <p:blipFill>
          <a:blip r:embed="rId3"/>
          <a:stretch/>
        </p:blipFill>
        <p:spPr>
          <a:xfrm>
            <a:off x="5760000" y="766080"/>
            <a:ext cx="567000" cy="169920"/>
          </a:xfrm>
          <a:prstGeom prst="rect">
            <a:avLst/>
          </a:prstGeom>
          <a:ln>
            <a:noFill/>
          </a:ln>
        </p:spPr>
      </p:pic>
      <p:pic>
        <p:nvPicPr>
          <p:cNvPr id="483" name="Рисунок 433"/>
          <p:cNvPicPr/>
          <p:nvPr/>
        </p:nvPicPr>
        <p:blipFill>
          <a:blip r:embed="rId3"/>
          <a:stretch/>
        </p:blipFill>
        <p:spPr>
          <a:xfrm>
            <a:off x="86400" y="2808000"/>
            <a:ext cx="552600" cy="270000"/>
          </a:xfrm>
          <a:prstGeom prst="rect">
            <a:avLst/>
          </a:prstGeom>
          <a:ln>
            <a:noFill/>
          </a:ln>
        </p:spPr>
      </p:pic>
      <p:pic>
        <p:nvPicPr>
          <p:cNvPr id="484" name="Рисунок 434"/>
          <p:cNvPicPr/>
          <p:nvPr/>
        </p:nvPicPr>
        <p:blipFill>
          <a:blip r:embed="rId3"/>
          <a:stretch/>
        </p:blipFill>
        <p:spPr>
          <a:xfrm>
            <a:off x="2952000" y="2862000"/>
            <a:ext cx="714960" cy="158040"/>
          </a:xfrm>
          <a:prstGeom prst="rect">
            <a:avLst/>
          </a:prstGeom>
          <a:ln>
            <a:noFill/>
          </a:ln>
        </p:spPr>
      </p:pic>
      <p:pic>
        <p:nvPicPr>
          <p:cNvPr id="485" name="Рисунок 435"/>
          <p:cNvPicPr/>
          <p:nvPr/>
        </p:nvPicPr>
        <p:blipFill>
          <a:blip r:embed="rId3"/>
          <a:stretch/>
        </p:blipFill>
        <p:spPr>
          <a:xfrm>
            <a:off x="5895000" y="2741175"/>
            <a:ext cx="720000" cy="282825"/>
          </a:xfrm>
          <a:prstGeom prst="rect">
            <a:avLst/>
          </a:prstGeom>
          <a:ln>
            <a:noFill/>
          </a:ln>
        </p:spPr>
      </p:pic>
      <p:sp>
        <p:nvSpPr>
          <p:cNvPr id="486" name="CustomShape 8"/>
          <p:cNvSpPr/>
          <p:nvPr/>
        </p:nvSpPr>
        <p:spPr>
          <a:xfrm>
            <a:off x="-144000" y="936000"/>
            <a:ext cx="3375000" cy="179100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0" strike="noStrike" spc="-1" dirty="0" smtClean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Актуальность</a:t>
            </a: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 smtClean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Цель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Задачи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  Планируемые результаты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1200" b="0" strike="noStrike" spc="-1" dirty="0">
              <a:latin typeface="Arial"/>
            </a:endParaRPr>
          </a:p>
        </p:txBody>
      </p:sp>
      <p:sp>
        <p:nvSpPr>
          <p:cNvPr id="487" name="CustomShape 9"/>
          <p:cNvSpPr/>
          <p:nvPr/>
        </p:nvSpPr>
        <p:spPr>
          <a:xfrm>
            <a:off x="2736000" y="864000"/>
            <a:ext cx="3447000" cy="1935000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0" strike="noStrike" spc="-1" dirty="0" smtClean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Наименование</a:t>
            </a: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 smtClean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разделов, тем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Трудоемкость (ч.)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8" name="CustomShape 10"/>
          <p:cNvSpPr/>
          <p:nvPr/>
        </p:nvSpPr>
        <p:spPr>
          <a:xfrm>
            <a:off x="5548650" y="878175"/>
            <a:ext cx="3378960" cy="1863000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Дидактические единицы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Термины и понятия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Реферативное описание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Формы организации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Форма оценки и контроля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1200" b="0" strike="noStrike" spc="-1" dirty="0">
              <a:latin typeface="Arial"/>
            </a:endParaRPr>
          </a:p>
        </p:txBody>
      </p:sp>
      <p:sp>
        <p:nvSpPr>
          <p:cNvPr id="489" name="CustomShape 11"/>
          <p:cNvSpPr/>
          <p:nvPr/>
        </p:nvSpPr>
        <p:spPr>
          <a:xfrm>
            <a:off x="-216000" y="3096000"/>
            <a:ext cx="3447000" cy="1935000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Процедуры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Методы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Технологии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       Диагностические средства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1200" b="0" strike="noStrike" spc="-1" dirty="0">
              <a:latin typeface="Arial"/>
            </a:endParaRPr>
          </a:p>
        </p:txBody>
      </p:sp>
      <p:sp>
        <p:nvSpPr>
          <p:cNvPr id="490" name="CustomShape 12"/>
          <p:cNvSpPr/>
          <p:nvPr/>
        </p:nvSpPr>
        <p:spPr>
          <a:xfrm>
            <a:off x="2664000" y="3024000"/>
            <a:ext cx="3663000" cy="2186640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Материально-техническое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/>
            </a:r>
            <a:br>
              <a:rPr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обеспечение;</a:t>
            </a:r>
            <a:endParaRPr lang="ru-RU" sz="11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Информационно-образовательные</a:t>
            </a:r>
            <a:endParaRPr lang="ru-RU" sz="11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ресурсы;</a:t>
            </a:r>
            <a:endParaRPr lang="ru-RU" sz="11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   Учебно-методическое обеспечение;</a:t>
            </a:r>
            <a:endParaRPr lang="ru-RU" sz="11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Кадровое обеспечение</a:t>
            </a:r>
            <a:endParaRPr lang="ru-RU" sz="11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</p:txBody>
      </p:sp>
      <p:sp>
        <p:nvSpPr>
          <p:cNvPr id="491" name="CustomShape 13"/>
          <p:cNvSpPr/>
          <p:nvPr/>
        </p:nvSpPr>
        <p:spPr>
          <a:xfrm>
            <a:off x="5760000" y="2952000"/>
            <a:ext cx="3666960" cy="2258640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Нормативные правовые акты;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 smtClean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Список литературы для педагогов;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Список литературы для детей,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/>
            </a:r>
            <a:br>
              <a:rPr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родителей,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Список интернет-источников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/>
            </a:r>
            <a:br>
              <a:rPr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по ГОСТ 7.0.100-2018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FFFFFF"/>
                </a:solidFill>
                <a:latin typeface="Arial"/>
                <a:ea typeface="Arial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492" name="Рисунок 4_3"/>
          <p:cNvPicPr/>
          <p:nvPr/>
        </p:nvPicPr>
        <p:blipFill>
          <a:blip r:embed="rId10"/>
          <a:stretch/>
        </p:blipFill>
        <p:spPr>
          <a:xfrm>
            <a:off x="41610" y="2286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3" name="Рисунок 3_4"/>
          <p:cNvPicPr/>
          <p:nvPr/>
        </p:nvPicPr>
        <p:blipFill>
          <a:blip r:embed="rId11" cstate="print"/>
          <a:stretch/>
        </p:blipFill>
        <p:spPr>
          <a:xfrm>
            <a:off x="8460432" y="22860"/>
            <a:ext cx="639720" cy="557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CustomShape 1"/>
          <p:cNvSpPr/>
          <p:nvPr/>
        </p:nvSpPr>
        <p:spPr>
          <a:xfrm>
            <a:off x="630720" y="269640"/>
            <a:ext cx="7496280" cy="29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C9211E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Пояснительная записка</a:t>
            </a:r>
            <a:endParaRPr lang="ru-RU" sz="33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5" name="CustomShape 2"/>
          <p:cNvSpPr/>
          <p:nvPr/>
        </p:nvSpPr>
        <p:spPr>
          <a:xfrm>
            <a:off x="217440" y="343080"/>
            <a:ext cx="8559000" cy="461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25000" lnSpcReduction="20000"/>
          </a:bodyPr>
          <a:lstStyle/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ru-RU" sz="37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600" b="1" strike="noStrike" spc="-1" dirty="0">
                <a:solidFill>
                  <a:srgbClr val="C9211E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endParaRPr lang="ru-RU" sz="26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700" b="1" strike="noStrike" spc="-1" dirty="0">
                <a:solidFill>
                  <a:srgbClr val="C9211E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1.</a:t>
            </a:r>
            <a:r>
              <a:rPr lang="ru-RU" sz="37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r>
              <a:rPr lang="ru-RU" sz="5200" b="1" strike="noStrike" spc="-1" dirty="0">
                <a:solidFill>
                  <a:srgbClr val="C9211E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Актуальность</a:t>
            </a:r>
            <a:r>
              <a:rPr lang="ru-RU" sz="37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r>
              <a:rPr lang="ru-RU" sz="26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— </a:t>
            </a:r>
            <a:r>
              <a:rPr lang="ru-RU" sz="46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современность, своевременность, соответствие потребностям </a:t>
            </a:r>
            <a:r>
              <a:rPr lang="ru-RU" sz="4600" b="1" strike="noStrike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общества и возрастные особенности обучающихся</a:t>
            </a:r>
            <a:r>
              <a:rPr lang="ru-RU" sz="2600" b="1" strike="noStrike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.</a:t>
            </a:r>
            <a:endParaRPr lang="ru-RU" sz="26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700" b="1" strike="noStrike" spc="-1" dirty="0">
                <a:solidFill>
                  <a:srgbClr val="C9211E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2. </a:t>
            </a:r>
            <a:r>
              <a:rPr lang="ru-RU" sz="5200" b="1" strike="noStrike" spc="-1" dirty="0">
                <a:solidFill>
                  <a:srgbClr val="C9211E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Особенности организации образовательного </a:t>
            </a:r>
            <a:r>
              <a:rPr lang="ru-RU" sz="5200" b="1" strike="noStrike" spc="-1" dirty="0" smtClean="0">
                <a:solidFill>
                  <a:srgbClr val="C9211E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процесса</a:t>
            </a: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5200" b="1" i="1" u="sng" spc="-1" dirty="0" smtClean="0">
                <a:latin typeface="Times New Roman" pitchFamily="18" charset="0"/>
                <a:cs typeface="Times New Roman" pitchFamily="18" charset="0"/>
              </a:rPr>
              <a:t>Ссылка на дистанционный курс</a:t>
            </a:r>
            <a:endParaRPr lang="ru-RU" sz="5200" b="1" i="1" u="sng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endParaRPr lang="ru-RU" sz="5600" b="1" strike="noStrike" spc="-1" dirty="0" smtClean="0">
              <a:solidFill>
                <a:srgbClr val="C9211E"/>
              </a:solidFill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5600" b="1" strike="noStrike" spc="-1" dirty="0" smtClean="0">
                <a:solidFill>
                  <a:srgbClr val="C9211E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3</a:t>
            </a:r>
            <a:r>
              <a:rPr lang="ru-RU" sz="5600" b="1" strike="noStrike" spc="-1" dirty="0">
                <a:solidFill>
                  <a:srgbClr val="C9211E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. Цель</a:t>
            </a:r>
            <a:r>
              <a:rPr lang="ru-RU" sz="5600" b="1" strike="noStrike" spc="-1" dirty="0">
                <a:solidFill>
                  <a:srgbClr val="000000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 — желаемый </a:t>
            </a:r>
            <a:r>
              <a:rPr lang="ru-RU" sz="5600" b="1" strike="noStrike" spc="-1" dirty="0" smtClean="0">
                <a:solidFill>
                  <a:srgbClr val="000000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конечный результат</a:t>
            </a:r>
            <a:endParaRPr lang="ru-RU" sz="4000" b="0" strike="noStrike" spc="-1" dirty="0" smtClean="0">
              <a:latin typeface="Times New Roman" pitchFamily="18" charset="0"/>
              <a:cs typeface="Times New Roman" pitchFamily="18" charset="0"/>
            </a:endParaRPr>
          </a:p>
          <a:p>
            <a:pPr marL="432000" indent="-315000" algn="ctr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endParaRPr lang="ru-RU" sz="5600" b="0" strike="noStrike" spc="-1" dirty="0" smtClean="0">
              <a:solidFill>
                <a:srgbClr val="000000"/>
              </a:solidFill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marL="432000" indent="-315000" algn="ctr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5600" b="1" strike="noStrike" spc="-1" dirty="0" smtClean="0">
                <a:solidFill>
                  <a:srgbClr val="C9211E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5.   Планируемые результаты: </a:t>
            </a:r>
            <a:endParaRPr lang="ru-RU" sz="5600" b="0" strike="noStrike" spc="-1" dirty="0" smtClean="0">
              <a:latin typeface="Times New Roman" pitchFamily="18" charset="0"/>
              <a:cs typeface="Times New Roman" pitchFamily="18" charset="0"/>
            </a:endParaRPr>
          </a:p>
          <a:p>
            <a:pPr marL="432000" indent="-315000" algn="ctr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1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endParaRPr lang="ru-RU" sz="21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600" b="1" strike="noStrike" spc="-1" dirty="0">
                <a:solidFill>
                  <a:srgbClr val="000000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endParaRPr lang="ru-RU" sz="26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600" b="0" strike="noStrike" spc="-1" dirty="0">
                <a:solidFill>
                  <a:srgbClr val="000000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endParaRPr lang="ru-RU" sz="26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100" b="0" strike="noStrike" spc="-1" dirty="0">
                <a:solidFill>
                  <a:srgbClr val="000000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                                              </a:t>
            </a:r>
            <a:endParaRPr lang="ru-RU" sz="13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lang="ru-RU" sz="1400" b="0" strike="noStrike" spc="-1" dirty="0">
              <a:latin typeface="Arial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                                                                       </a:t>
            </a:r>
            <a:endParaRPr lang="ru-RU" sz="1400" b="0" strike="noStrike" spc="-1" dirty="0">
              <a:latin typeface="Arial"/>
            </a:endParaRPr>
          </a:p>
          <a:p>
            <a:pPr marL="432000" indent="-315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 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497" name="Рисунок 445"/>
          <p:cNvPicPr/>
          <p:nvPr/>
        </p:nvPicPr>
        <p:blipFill>
          <a:blip r:embed="rId2" cstate="print"/>
          <a:stretch/>
        </p:blipFill>
        <p:spPr>
          <a:xfrm>
            <a:off x="7128000" y="4249080"/>
            <a:ext cx="1202040" cy="495360"/>
          </a:xfrm>
          <a:prstGeom prst="rect">
            <a:avLst/>
          </a:prstGeom>
          <a:ln>
            <a:noFill/>
          </a:ln>
        </p:spPr>
      </p:pic>
      <p:pic>
        <p:nvPicPr>
          <p:cNvPr id="498" name="Рисунок 446"/>
          <p:cNvPicPr/>
          <p:nvPr/>
        </p:nvPicPr>
        <p:blipFill>
          <a:blip r:embed="rId3" cstate="print"/>
          <a:stretch/>
        </p:blipFill>
        <p:spPr>
          <a:xfrm>
            <a:off x="1080000" y="4248000"/>
            <a:ext cx="495000" cy="639000"/>
          </a:xfrm>
          <a:prstGeom prst="rect">
            <a:avLst/>
          </a:prstGeom>
          <a:ln>
            <a:noFill/>
          </a:ln>
        </p:spPr>
      </p:pic>
      <p:pic>
        <p:nvPicPr>
          <p:cNvPr id="499" name="Рисунок 447"/>
          <p:cNvPicPr/>
          <p:nvPr/>
        </p:nvPicPr>
        <p:blipFill>
          <a:blip r:embed="rId4" cstate="print"/>
          <a:stretch/>
        </p:blipFill>
        <p:spPr>
          <a:xfrm>
            <a:off x="5328000" y="4152960"/>
            <a:ext cx="495000" cy="662760"/>
          </a:xfrm>
          <a:prstGeom prst="rect">
            <a:avLst/>
          </a:prstGeom>
          <a:ln>
            <a:noFill/>
          </a:ln>
        </p:spPr>
      </p:pic>
      <p:pic>
        <p:nvPicPr>
          <p:cNvPr id="500" name="Рисунок 448"/>
          <p:cNvPicPr/>
          <p:nvPr/>
        </p:nvPicPr>
        <p:blipFill>
          <a:blip r:embed="rId5" cstate="print"/>
          <a:stretch/>
        </p:blipFill>
        <p:spPr>
          <a:xfrm>
            <a:off x="4464000" y="4248360"/>
            <a:ext cx="639000" cy="495000"/>
          </a:xfrm>
          <a:prstGeom prst="rect">
            <a:avLst/>
          </a:prstGeom>
          <a:ln>
            <a:noFill/>
          </a:ln>
        </p:spPr>
      </p:pic>
      <p:pic>
        <p:nvPicPr>
          <p:cNvPr id="501" name="Рисунок 449"/>
          <p:cNvPicPr/>
          <p:nvPr/>
        </p:nvPicPr>
        <p:blipFill>
          <a:blip r:embed="rId6" cstate="print"/>
          <a:stretch/>
        </p:blipFill>
        <p:spPr>
          <a:xfrm flipH="1">
            <a:off x="3464280" y="4125600"/>
            <a:ext cx="855000" cy="689760"/>
          </a:xfrm>
          <a:prstGeom prst="rect">
            <a:avLst/>
          </a:prstGeom>
          <a:ln>
            <a:noFill/>
          </a:ln>
        </p:spPr>
      </p:pic>
      <p:pic>
        <p:nvPicPr>
          <p:cNvPr id="506" name="Рисунок 454"/>
          <p:cNvPicPr/>
          <p:nvPr/>
        </p:nvPicPr>
        <p:blipFill>
          <a:blip r:embed="rId7"/>
          <a:stretch/>
        </p:blipFill>
        <p:spPr>
          <a:xfrm>
            <a:off x="4114964" y="2242929"/>
            <a:ext cx="668535" cy="427493"/>
          </a:xfrm>
          <a:prstGeom prst="rect">
            <a:avLst/>
          </a:prstGeom>
          <a:ln>
            <a:noFill/>
          </a:ln>
        </p:spPr>
      </p:pic>
      <p:sp>
        <p:nvSpPr>
          <p:cNvPr id="510" name="CustomShape 8"/>
          <p:cNvSpPr/>
          <p:nvPr/>
        </p:nvSpPr>
        <p:spPr>
          <a:xfrm>
            <a:off x="290520" y="3314520"/>
            <a:ext cx="2152440" cy="85644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Личностные</a:t>
            </a:r>
            <a:endParaRPr lang="ru-RU" sz="14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9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(формирование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/>
            </a:r>
            <a:br>
              <a:rPr dirty="0">
                <a:latin typeface="Times New Roman" pitchFamily="18" charset="0"/>
                <a:cs typeface="Times New Roman" pitchFamily="18" charset="0"/>
              </a:rPr>
            </a:br>
            <a:r>
              <a:rPr lang="ru-RU" sz="9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гражданской позиции и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/>
            </a:r>
            <a:br>
              <a:rPr dirty="0">
                <a:latin typeface="Times New Roman" pitchFamily="18" charset="0"/>
                <a:cs typeface="Times New Roman" pitchFamily="18" charset="0"/>
              </a:rPr>
            </a:br>
            <a:r>
              <a:rPr lang="ru-RU" sz="9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патриотизма; </a:t>
            </a:r>
            <a:endParaRPr lang="ru-RU" sz="9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9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Формирование ценностных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/>
            </a:r>
            <a:br>
              <a:rPr dirty="0">
                <a:latin typeface="Times New Roman" pitchFamily="18" charset="0"/>
                <a:cs typeface="Times New Roman" pitchFamily="18" charset="0"/>
              </a:rPr>
            </a:br>
            <a:r>
              <a:rPr lang="ru-RU" sz="9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ориентиров)</a:t>
            </a:r>
            <a:endParaRPr lang="ru-RU" sz="9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1" name="CustomShape 9"/>
          <p:cNvSpPr/>
          <p:nvPr/>
        </p:nvSpPr>
        <p:spPr>
          <a:xfrm>
            <a:off x="2915816" y="3731040"/>
            <a:ext cx="3160120" cy="437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1" strike="noStrike" spc="-1" dirty="0" err="1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Метапредметные</a:t>
            </a:r>
            <a:endParaRPr lang="ru-RU" sz="14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9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(регулятивные,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/>
            </a:r>
            <a:br>
              <a:rPr dirty="0">
                <a:latin typeface="Times New Roman" pitchFamily="18" charset="0"/>
                <a:cs typeface="Times New Roman" pitchFamily="18" charset="0"/>
              </a:rPr>
            </a:br>
            <a:r>
              <a:rPr lang="ru-RU" sz="9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познавательные,</a:t>
            </a:r>
            <a:endParaRPr lang="ru-RU" sz="9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9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коммуникативные)</a:t>
            </a:r>
            <a:endParaRPr lang="ru-RU" sz="9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9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900" b="0" strike="noStrike" spc="-1" dirty="0">
              <a:latin typeface="Arial"/>
            </a:endParaRPr>
          </a:p>
        </p:txBody>
      </p:sp>
      <p:sp>
        <p:nvSpPr>
          <p:cNvPr id="512" name="CustomShape 10"/>
          <p:cNvSpPr/>
          <p:nvPr/>
        </p:nvSpPr>
        <p:spPr>
          <a:xfrm>
            <a:off x="6697440" y="3364200"/>
            <a:ext cx="1936440" cy="7336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</a:t>
            </a:r>
            <a:r>
              <a:rPr lang="ru-RU" sz="1400" b="1" strike="noStrike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о 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направленности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/>
            </a:r>
            <a:br>
              <a:rPr dirty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900" b="1" strike="noStrike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профилю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/>
            </a:r>
            <a:br>
              <a:rPr dirty="0">
                <a:latin typeface="Times New Roman" pitchFamily="18" charset="0"/>
                <a:cs typeface="Times New Roman" pitchFamily="18" charset="0"/>
              </a:rPr>
            </a:br>
            <a:r>
              <a:rPr lang="ru-RU" sz="900" b="1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программы)</a:t>
            </a:r>
            <a:endParaRPr lang="ru-RU" sz="9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" name="Рисунок 4_4"/>
          <p:cNvPicPr/>
          <p:nvPr/>
        </p:nvPicPr>
        <p:blipFill>
          <a:blip r:embed="rId8"/>
          <a:stretch/>
        </p:blipFill>
        <p:spPr>
          <a:xfrm>
            <a:off x="0" y="-2034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4" name="Рисунок 3_5"/>
          <p:cNvPicPr/>
          <p:nvPr/>
        </p:nvPicPr>
        <p:blipFill>
          <a:blip r:embed="rId9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7" name="Рисунок 455"/>
          <p:cNvPicPr/>
          <p:nvPr/>
        </p:nvPicPr>
        <p:blipFill>
          <a:blip r:embed="rId7"/>
          <a:stretch/>
        </p:blipFill>
        <p:spPr>
          <a:xfrm rot="21369014">
            <a:off x="2320467" y="3041963"/>
            <a:ext cx="1420576" cy="524477"/>
          </a:xfrm>
          <a:prstGeom prst="rect">
            <a:avLst/>
          </a:prstGeom>
          <a:ln>
            <a:noFill/>
          </a:ln>
        </p:spPr>
      </p:pic>
      <p:pic>
        <p:nvPicPr>
          <p:cNvPr id="509" name="Рисунок 457"/>
          <p:cNvPicPr/>
          <p:nvPr/>
        </p:nvPicPr>
        <p:blipFill>
          <a:blip r:embed="rId7"/>
          <a:stretch/>
        </p:blipFill>
        <p:spPr>
          <a:xfrm rot="11321588">
            <a:off x="6109775" y="3121425"/>
            <a:ext cx="925297" cy="376463"/>
          </a:xfrm>
          <a:prstGeom prst="rect">
            <a:avLst/>
          </a:prstGeom>
          <a:ln>
            <a:noFill/>
          </a:ln>
        </p:spPr>
      </p:pic>
      <p:pic>
        <p:nvPicPr>
          <p:cNvPr id="508" name="Рисунок 456"/>
          <p:cNvPicPr/>
          <p:nvPr/>
        </p:nvPicPr>
        <p:blipFill>
          <a:blip r:embed="rId7"/>
          <a:stretch/>
        </p:blipFill>
        <p:spPr>
          <a:xfrm rot="16208400">
            <a:off x="4243199" y="3308538"/>
            <a:ext cx="499618" cy="346234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17904"/>
              </p:ext>
            </p:extLst>
          </p:nvPr>
        </p:nvGraphicFramePr>
        <p:xfrm>
          <a:off x="4595471" y="2170574"/>
          <a:ext cx="4048116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8116"/>
              </a:tblGrid>
              <a:tr h="50405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Задачи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способы поэтапного  достижения цели                                                                                                                                достижения цели (не  более 4 задач)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CustomShape 1"/>
          <p:cNvSpPr/>
          <p:nvPr/>
        </p:nvSpPr>
        <p:spPr>
          <a:xfrm>
            <a:off x="457200" y="479520"/>
            <a:ext cx="8225640" cy="62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 dirty="0">
                <a:solidFill>
                  <a:srgbClr val="C9211E"/>
                </a:solidFill>
                <a:latin typeface="Nunito"/>
                <a:ea typeface="Nunito"/>
              </a:rPr>
              <a:t>II</a:t>
            </a:r>
            <a:r>
              <a:rPr lang="en-US" sz="2000" b="1" strike="noStrike" spc="-1" dirty="0">
                <a:solidFill>
                  <a:srgbClr val="C9211E"/>
                </a:solidFill>
                <a:latin typeface="Nunito"/>
                <a:ea typeface="Nunito"/>
              </a:rPr>
              <a:t>. </a:t>
            </a:r>
            <a:r>
              <a:rPr lang="ru-RU" sz="2000" b="1" strike="noStrike" spc="-1" dirty="0">
                <a:solidFill>
                  <a:srgbClr val="C9211E"/>
                </a:solidFill>
                <a:latin typeface="Nunito"/>
                <a:ea typeface="Nunito"/>
              </a:rPr>
              <a:t>Учебно-тематический </a:t>
            </a:r>
            <a:r>
              <a:rPr lang="ru-RU" sz="2000" b="1" strike="noStrike" spc="-1" dirty="0" smtClean="0">
                <a:solidFill>
                  <a:srgbClr val="C9211E"/>
                </a:solidFill>
                <a:latin typeface="Nunito"/>
                <a:ea typeface="Nunito"/>
              </a:rPr>
              <a:t>план должен соответствовать дистанционному курсу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516" name="CustomShape 2"/>
          <p:cNvSpPr/>
          <p:nvPr/>
        </p:nvSpPr>
        <p:spPr>
          <a:xfrm>
            <a:off x="457200" y="1203480"/>
            <a:ext cx="4012200" cy="297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517" name="Table 3"/>
          <p:cNvGraphicFramePr/>
          <p:nvPr>
            <p:extLst>
              <p:ext uri="{D42A27DB-BD31-4B8C-83A1-F6EECF244321}">
                <p14:modId xmlns:p14="http://schemas.microsoft.com/office/powerpoint/2010/main" val="3079460291"/>
              </p:ext>
            </p:extLst>
          </p:nvPr>
        </p:nvGraphicFramePr>
        <p:xfrm>
          <a:off x="529048" y="1197722"/>
          <a:ext cx="3987720" cy="3636000"/>
        </p:xfrm>
        <a:graphic>
          <a:graphicData uri="http://schemas.openxmlformats.org/drawingml/2006/table">
            <a:tbl>
              <a:tblPr/>
              <a:tblGrid>
                <a:gridCol w="311400"/>
                <a:gridCol w="1637640"/>
                <a:gridCol w="923400"/>
                <a:gridCol w="1115280"/>
              </a:tblGrid>
              <a:tr h="202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>
                          <a:latin typeface="Arial"/>
                        </a:rPr>
                        <a:t>№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>
                          <a:latin typeface="Arial"/>
                        </a:rPr>
                        <a:t>Тема (менее 10 тем)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>
                          <a:latin typeface="Arial"/>
                        </a:rPr>
                        <a:t>Кол-во часов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>
                          <a:latin typeface="Arial"/>
                        </a:rPr>
                        <a:t>Формы контроля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Введение в деятельность.  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07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2.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07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3.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4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4.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5.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4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6.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7.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2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8.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Подведение итогов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01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1" strike="noStrike" spc="-1">
                          <a:latin typeface="Arial"/>
                        </a:rPr>
                        <a:t>Итого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8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8" name="Table 4"/>
          <p:cNvGraphicFramePr/>
          <p:nvPr>
            <p:extLst>
              <p:ext uri="{D42A27DB-BD31-4B8C-83A1-F6EECF244321}">
                <p14:modId xmlns:p14="http://schemas.microsoft.com/office/powerpoint/2010/main" val="2847471472"/>
              </p:ext>
            </p:extLst>
          </p:nvPr>
        </p:nvGraphicFramePr>
        <p:xfrm>
          <a:off x="4932041" y="1203478"/>
          <a:ext cx="3849438" cy="3672530"/>
        </p:xfrm>
        <a:graphic>
          <a:graphicData uri="http://schemas.openxmlformats.org/drawingml/2006/table">
            <a:tbl>
              <a:tblPr/>
              <a:tblGrid>
                <a:gridCol w="346028"/>
                <a:gridCol w="1248376"/>
                <a:gridCol w="1150085"/>
                <a:gridCol w="1104949"/>
              </a:tblGrid>
              <a:tr h="2306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 dirty="0">
                          <a:latin typeface="Arial"/>
                        </a:rPr>
                        <a:t>№</a:t>
                      </a:r>
                      <a:endParaRPr lang="ru-RU" sz="7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>
                          <a:latin typeface="Arial"/>
                        </a:rPr>
                        <a:t>Тема (более 10 тем)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>
                          <a:latin typeface="Arial"/>
                        </a:rPr>
                        <a:t>Кол-во часов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>
                          <a:latin typeface="Arial"/>
                        </a:rPr>
                        <a:t>Формы контроля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580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>
                          <a:latin typeface="Arial"/>
                        </a:rPr>
                        <a:t>Введение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6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0641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>
                          <a:latin typeface="Arial"/>
                        </a:rPr>
                        <a:t>Раздел  1 Тема  «» (7 ч.)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4258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1.1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6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58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1.2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 dirty="0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6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58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1.3.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 dirty="0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600" b="0" strike="noStrike" spc="-1" dirty="0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0641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1" strike="noStrike" spc="-1" dirty="0">
                          <a:latin typeface="Arial"/>
                        </a:rPr>
                        <a:t>Раздел 2 Тема «» (2 ч.)</a:t>
                      </a:r>
                      <a:endParaRPr lang="ru-RU" sz="7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4258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2.1.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6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58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"/>
                        </a:spcBef>
                        <a:spcAft>
                          <a:spcPts val="136"/>
                        </a:spcAft>
                      </a:pPr>
                      <a:r>
                        <a:rPr lang="ru-RU" sz="700" b="0" strike="noStrike" spc="-1">
                          <a:latin typeface="Arial"/>
                        </a:rPr>
                        <a:t>2.2.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strike="noStrike" spc="-1" dirty="0">
                          <a:latin typeface="Arial"/>
                        </a:rPr>
                        <a:t>Тема учебного занятия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600" b="0" strike="noStrike" spc="-1" dirty="0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580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1" strike="noStrike" spc="-1" dirty="0">
                          <a:latin typeface="Arial"/>
                        </a:rPr>
                        <a:t>Подведение итогов</a:t>
                      </a:r>
                      <a:endParaRPr lang="ru-RU" sz="7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600" b="0" strike="noStrike" spc="-1">
                          <a:latin typeface="Arial"/>
                        </a:rPr>
                        <a:t>1</a:t>
                      </a:r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19" name="Рисунок 4_8"/>
          <p:cNvPicPr/>
          <p:nvPr/>
        </p:nvPicPr>
        <p:blipFill>
          <a:blip r:embed="rId2"/>
          <a:stretch/>
        </p:blipFill>
        <p:spPr>
          <a:xfrm>
            <a:off x="11485" y="31845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0" name="Рисунок 3_3"/>
          <p:cNvPicPr/>
          <p:nvPr/>
        </p:nvPicPr>
        <p:blipFill>
          <a:blip r:embed="rId3" cstate="print"/>
          <a:stretch/>
        </p:blipFill>
        <p:spPr>
          <a:xfrm>
            <a:off x="8490795" y="4878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CustomShape 1"/>
          <p:cNvSpPr/>
          <p:nvPr/>
        </p:nvSpPr>
        <p:spPr>
          <a:xfrm>
            <a:off x="457200" y="479520"/>
            <a:ext cx="8225640" cy="62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 dirty="0">
                <a:solidFill>
                  <a:srgbClr val="C9211E"/>
                </a:solidFill>
                <a:latin typeface="Nunito"/>
                <a:ea typeface="Nunito"/>
              </a:rPr>
              <a:t>II</a:t>
            </a:r>
            <a:r>
              <a:rPr lang="en-US" sz="2000" b="1" strike="noStrike" spc="-1" dirty="0">
                <a:solidFill>
                  <a:srgbClr val="C9211E"/>
                </a:solidFill>
                <a:latin typeface="Nunito"/>
                <a:ea typeface="Nunito"/>
              </a:rPr>
              <a:t>. </a:t>
            </a:r>
            <a:r>
              <a:rPr lang="ru-RU" sz="2000" b="1" strike="noStrike" spc="-1" dirty="0">
                <a:solidFill>
                  <a:srgbClr val="C9211E"/>
                </a:solidFill>
                <a:latin typeface="Nunito"/>
                <a:ea typeface="Nunito"/>
              </a:rPr>
              <a:t>Учебно-тематический </a:t>
            </a:r>
            <a:r>
              <a:rPr lang="ru-RU" sz="2000" b="1" strike="noStrike" spc="-1" dirty="0" smtClean="0">
                <a:solidFill>
                  <a:srgbClr val="C9211E"/>
                </a:solidFill>
                <a:latin typeface="Nunito"/>
                <a:ea typeface="Nunito"/>
              </a:rPr>
              <a:t>план должен соответствовать дистанционному курсу</a:t>
            </a:r>
          </a:p>
          <a:p>
            <a:pPr>
              <a:lnSpc>
                <a:spcPct val="100000"/>
              </a:lnSpc>
            </a:pPr>
            <a:r>
              <a:rPr lang="ru-RU" sz="2000" b="1" spc="-1" dirty="0" smtClean="0">
                <a:solidFill>
                  <a:schemeClr val="accent6"/>
                </a:solidFill>
                <a:latin typeface="Nunito"/>
              </a:rPr>
              <a:t>Например,</a:t>
            </a:r>
            <a:endParaRPr lang="ru-RU" sz="2000" b="0" strike="noStrike" spc="-1" dirty="0">
              <a:solidFill>
                <a:schemeClr val="accent6"/>
              </a:solidFill>
              <a:latin typeface="Arial"/>
            </a:endParaRPr>
          </a:p>
        </p:txBody>
      </p:sp>
      <p:sp>
        <p:nvSpPr>
          <p:cNvPr id="516" name="CustomShape 2"/>
          <p:cNvSpPr/>
          <p:nvPr/>
        </p:nvSpPr>
        <p:spPr>
          <a:xfrm>
            <a:off x="457200" y="1203480"/>
            <a:ext cx="4012200" cy="297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19" name="Рисунок 4_8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0" name="Рисунок 3_3"/>
          <p:cNvPicPr/>
          <p:nvPr/>
        </p:nvPicPr>
        <p:blipFill>
          <a:blip r:embed="rId3" cstate="print"/>
          <a:stretch/>
        </p:blipFill>
        <p:spPr>
          <a:xfrm>
            <a:off x="8470741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3" t="17223" r="24687" b="10925"/>
          <a:stretch/>
        </p:blipFill>
        <p:spPr bwMode="auto">
          <a:xfrm>
            <a:off x="966036" y="1285875"/>
            <a:ext cx="2699815" cy="30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4" t="9445" r="2917" b="9259"/>
          <a:stretch/>
        </p:blipFill>
        <p:spPr bwMode="auto">
          <a:xfrm>
            <a:off x="3665851" y="1285875"/>
            <a:ext cx="4814902" cy="2814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186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1834560" y="399600"/>
            <a:ext cx="6829920" cy="81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rmAutofit fontScale="94500"/>
          </a:bodyPr>
          <a:lstStyle/>
          <a:p>
            <a:pPr algn="ctr">
              <a:lnSpc>
                <a:spcPct val="100000"/>
              </a:lnSpc>
            </a:pPr>
            <a:r>
              <a:rPr lang="en-US" sz="3800" b="1" strike="noStrike" spc="-1">
                <a:solidFill>
                  <a:srgbClr val="C9211E"/>
                </a:solidFill>
                <a:latin typeface="Nunito"/>
                <a:ea typeface="Nunito"/>
              </a:rPr>
              <a:t>III. </a:t>
            </a:r>
            <a:r>
              <a:rPr lang="ru-RU" sz="3800" b="1" strike="noStrike" spc="-1">
                <a:solidFill>
                  <a:srgbClr val="C9211E"/>
                </a:solidFill>
                <a:latin typeface="Nunito"/>
                <a:ea typeface="Nunito"/>
              </a:rPr>
              <a:t>Содержание программы</a:t>
            </a:r>
            <a:endParaRPr lang="ru-RU" sz="3800" b="0" strike="noStrike" spc="-1">
              <a:latin typeface="Arial"/>
            </a:endParaRPr>
          </a:p>
        </p:txBody>
      </p:sp>
      <p:sp>
        <p:nvSpPr>
          <p:cNvPr id="522" name="CustomShape 2"/>
          <p:cNvSpPr/>
          <p:nvPr/>
        </p:nvSpPr>
        <p:spPr>
          <a:xfrm>
            <a:off x="381600" y="1463400"/>
            <a:ext cx="8276760" cy="26762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1. Раздел «Введение»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1.1 Тема «»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Теория: Практика: (</a:t>
            </a:r>
            <a:r>
              <a:rPr lang="ru-RU" sz="2400" b="1" strike="noStrike" spc="-1" dirty="0">
                <a:solidFill>
                  <a:srgbClr val="FF0000"/>
                </a:solidFill>
                <a:latin typeface="Arial"/>
                <a:ea typeface="Arial"/>
              </a:rPr>
              <a:t>на усмотрение учреждения</a:t>
            </a: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) 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Формы занятия</a:t>
            </a:r>
            <a:r>
              <a:rPr lang="ru-RU" sz="2400" b="1" i="1" strike="noStrike" spc="-1" dirty="0">
                <a:solidFill>
                  <a:srgbClr val="000000"/>
                </a:solidFill>
                <a:latin typeface="Arial"/>
                <a:ea typeface="Arial"/>
              </a:rPr>
              <a:t>: 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Виды учебной деятельности обучающихся: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Термины: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Форма контроля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523" name="Рисунок 4_6"/>
          <p:cNvPicPr/>
          <p:nvPr/>
        </p:nvPicPr>
        <p:blipFill>
          <a:blip r:embed="rId2"/>
          <a:stretch/>
        </p:blipFill>
        <p:spPr>
          <a:xfrm>
            <a:off x="-23055" y="-1734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4" name="Рисунок 3_7"/>
          <p:cNvPicPr/>
          <p:nvPr/>
        </p:nvPicPr>
        <p:blipFill>
          <a:blip r:embed="rId3" cstate="print"/>
          <a:stretch/>
        </p:blipFill>
        <p:spPr>
          <a:xfrm>
            <a:off x="8496987" y="1395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CustomShape 1"/>
          <p:cNvSpPr/>
          <p:nvPr/>
        </p:nvSpPr>
        <p:spPr>
          <a:xfrm>
            <a:off x="956880" y="363240"/>
            <a:ext cx="7683480" cy="81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rmAutofit fontScale="79500" lnSpcReduction="10000"/>
          </a:bodyPr>
          <a:lstStyle/>
          <a:p>
            <a:pPr algn="ctr">
              <a:lnSpc>
                <a:spcPct val="100000"/>
              </a:lnSpc>
            </a:pPr>
            <a:r>
              <a:rPr lang="en-US" sz="3800" b="1" strike="noStrike" spc="-1">
                <a:solidFill>
                  <a:srgbClr val="C9211E"/>
                </a:solidFill>
                <a:latin typeface="Nunito"/>
                <a:ea typeface="Nunito"/>
              </a:rPr>
              <a:t>IV. </a:t>
            </a:r>
            <a:r>
              <a:rPr lang="ru-RU" sz="3800" b="1" strike="noStrike" spc="-1">
                <a:solidFill>
                  <a:srgbClr val="C9211E"/>
                </a:solidFill>
                <a:latin typeface="Nunito"/>
                <a:ea typeface="Nunito"/>
              </a:rPr>
              <a:t>Контрольно-оценочные средства</a:t>
            </a:r>
            <a:endParaRPr lang="ru-RU" sz="3800" b="0" strike="noStrike" spc="-1">
              <a:latin typeface="Arial"/>
            </a:endParaRPr>
          </a:p>
        </p:txBody>
      </p:sp>
      <p:graphicFrame>
        <p:nvGraphicFramePr>
          <p:cNvPr id="526" name="Table 2"/>
          <p:cNvGraphicFramePr/>
          <p:nvPr/>
        </p:nvGraphicFramePr>
        <p:xfrm>
          <a:off x="666000" y="1383120"/>
          <a:ext cx="7879320" cy="3261600"/>
        </p:xfrm>
        <a:graphic>
          <a:graphicData uri="http://schemas.openxmlformats.org/drawingml/2006/table">
            <a:tbl>
              <a:tblPr/>
              <a:tblGrid>
                <a:gridCol w="747000"/>
                <a:gridCol w="1448640"/>
                <a:gridCol w="1448640"/>
                <a:gridCol w="2116440"/>
                <a:gridCol w="932400"/>
                <a:gridCol w="1186200"/>
              </a:tblGrid>
              <a:tr h="555120"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№ п/п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3816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Критерии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3816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Показатели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3816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Степень выраженности показателей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3816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балл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3816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Методы диагностики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3816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50560"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3816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ru-RU"/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3816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1011600">
                <a:tc rowSpan="3"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1.1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Теоретические знания по программе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Соответствие теоретических знаний ребенка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Низкий уровень: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Педагогическое наблюдение, беседа, тестирование, рефлексия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92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Средний уровень: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736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-61560" algn="l"/>
                        </a:tabLst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Высокий уровень: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7680" marR="67680"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  <p:pic>
        <p:nvPicPr>
          <p:cNvPr id="527" name="Рисунок 4_7"/>
          <p:cNvPicPr/>
          <p:nvPr/>
        </p:nvPicPr>
        <p:blipFill>
          <a:blip r:embed="rId2"/>
          <a:stretch/>
        </p:blipFill>
        <p:spPr>
          <a:xfrm>
            <a:off x="0" y="-18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8" name="Рисунок 3_8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CustomShape 1"/>
          <p:cNvSpPr/>
          <p:nvPr/>
        </p:nvSpPr>
        <p:spPr>
          <a:xfrm>
            <a:off x="956880" y="363240"/>
            <a:ext cx="7683480" cy="13444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n-US" sz="12200" b="1" spc="-1" dirty="0">
                <a:solidFill>
                  <a:srgbClr val="C9211E"/>
                </a:solidFill>
                <a:latin typeface="Times New Roman" pitchFamily="18" charset="0"/>
                <a:ea typeface="Nunito"/>
                <a:cs typeface="Times New Roman" pitchFamily="18" charset="0"/>
              </a:rPr>
              <a:t>V. </a:t>
            </a:r>
            <a:r>
              <a:rPr lang="ru-RU" sz="12200" b="1" spc="-1" dirty="0">
                <a:solidFill>
                  <a:srgbClr val="C9211E"/>
                </a:solidFill>
                <a:latin typeface="Times New Roman" pitchFamily="18" charset="0"/>
                <a:ea typeface="Nunito"/>
                <a:cs typeface="Times New Roman" pitchFamily="18" charset="0"/>
              </a:rPr>
              <a:t>Условия реализации программы</a:t>
            </a:r>
          </a:p>
          <a:p>
            <a:pPr algn="ctr">
              <a:lnSpc>
                <a:spcPct val="100000"/>
              </a:lnSpc>
            </a:pPr>
            <a:endParaRPr lang="ru-RU" sz="3200" b="1" i="1" u="sng" spc="-1" dirty="0">
              <a:latin typeface="Nunito"/>
            </a:endParaRPr>
          </a:p>
          <a:p>
            <a:pPr algn="ctr">
              <a:lnSpc>
                <a:spcPct val="100000"/>
              </a:lnSpc>
            </a:pPr>
            <a:r>
              <a:rPr lang="ru-RU" sz="9600" b="1" spc="-1" dirty="0">
                <a:latin typeface="Times New Roman" pitchFamily="18" charset="0"/>
                <a:cs typeface="Times New Roman" pitchFamily="18" charset="0"/>
              </a:rPr>
              <a:t>Необходимо указать ссылку на дистанционный курс </a:t>
            </a:r>
          </a:p>
          <a:p>
            <a:pPr algn="ctr">
              <a:lnSpc>
                <a:spcPct val="100000"/>
              </a:lnSpc>
            </a:pPr>
            <a:r>
              <a:rPr lang="ru-RU" sz="9600" b="1" spc="-1" dirty="0">
                <a:latin typeface="Times New Roman" pitchFamily="18" charset="0"/>
                <a:cs typeface="Times New Roman" pitchFamily="18" charset="0"/>
              </a:rPr>
              <a:t>и описание контента.</a:t>
            </a:r>
          </a:p>
        </p:txBody>
      </p:sp>
      <p:pic>
        <p:nvPicPr>
          <p:cNvPr id="527" name="Рисунок 4_7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8" name="Рисунок 3_8"/>
          <p:cNvPicPr/>
          <p:nvPr/>
        </p:nvPicPr>
        <p:blipFill>
          <a:blip r:embed="rId3" cstate="print"/>
          <a:stretch/>
        </p:blipFill>
        <p:spPr>
          <a:xfrm>
            <a:off x="8486415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6" name="Table 2"/>
          <p:cNvGraphicFramePr/>
          <p:nvPr>
            <p:extLst>
              <p:ext uri="{D42A27DB-BD31-4B8C-83A1-F6EECF244321}">
                <p14:modId xmlns:p14="http://schemas.microsoft.com/office/powerpoint/2010/main" val="2666961644"/>
              </p:ext>
            </p:extLst>
          </p:nvPr>
        </p:nvGraphicFramePr>
        <p:xfrm>
          <a:off x="216000" y="2067694"/>
          <a:ext cx="8725736" cy="2828167"/>
        </p:xfrm>
        <a:graphic>
          <a:graphicData uri="http://schemas.openxmlformats.org/drawingml/2006/table">
            <a:tbl>
              <a:tblPr/>
              <a:tblGrid>
                <a:gridCol w="2509265"/>
                <a:gridCol w="6216471"/>
              </a:tblGrid>
              <a:tr h="8999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Материально-техническое обеспечение </a:t>
                      </a:r>
                      <a:endParaRPr lang="ru-RU" sz="14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3816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перечень оборудования, инструментов и материалов, необходимых    для    реализации программы</a:t>
                      </a:r>
                      <a:endParaRPr lang="ru-RU" sz="14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3816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817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Информационно-образовательные ресурсы </a:t>
                      </a:r>
                      <a:endParaRPr lang="ru-RU" sz="14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3816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аудио-, видео-, фото-, интернет-источники</a:t>
                      </a:r>
                      <a:endParaRPr lang="ru-RU" sz="14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3816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8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Учебно-методическое обеспечение </a:t>
                      </a:r>
                      <a:endParaRPr lang="ru-RU" sz="14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учебные пособия, сборники упражнений, дидактические материалы, инструкции, технологические карты, учебные и контрольные задания</a:t>
                      </a:r>
                      <a:endParaRPr lang="ru-RU" sz="14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37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i="1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Кадровое обеспечение </a:t>
                      </a:r>
                      <a:endParaRPr lang="ru-RU" sz="1400" b="0" strike="noStrike" spc="-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характеристика профессиональных умений, квалификация педагогов,  занятых  в   реализации     программы</a:t>
                      </a:r>
                      <a:endParaRPr lang="ru-RU" sz="14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AF7B51"/>
                      </a:solidFill>
                    </a:lnL>
                    <a:lnR w="12240">
                      <a:solidFill>
                        <a:srgbClr val="AF7B51"/>
                      </a:solidFill>
                    </a:lnR>
                    <a:lnT w="12240">
                      <a:solidFill>
                        <a:srgbClr val="AF7B51"/>
                      </a:solidFill>
                    </a:lnT>
                    <a:lnB w="12240">
                      <a:solidFill>
                        <a:srgbClr val="AF7B5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407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CustomShape 1"/>
          <p:cNvSpPr/>
          <p:nvPr/>
        </p:nvSpPr>
        <p:spPr>
          <a:xfrm>
            <a:off x="956880" y="123478"/>
            <a:ext cx="7683480" cy="12241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n-US" sz="12200" b="1" spc="-1" dirty="0">
                <a:solidFill>
                  <a:srgbClr val="C9211E"/>
                </a:solidFill>
                <a:latin typeface="Times New Roman" pitchFamily="18" charset="0"/>
                <a:ea typeface="Nunito"/>
                <a:cs typeface="Times New Roman" pitchFamily="18" charset="0"/>
              </a:rPr>
              <a:t>V. </a:t>
            </a:r>
            <a:r>
              <a:rPr lang="ru-RU" sz="12200" b="1" spc="-1" dirty="0">
                <a:solidFill>
                  <a:srgbClr val="C9211E"/>
                </a:solidFill>
                <a:latin typeface="Times New Roman" pitchFamily="18" charset="0"/>
                <a:ea typeface="Nunito"/>
                <a:cs typeface="Times New Roman" pitchFamily="18" charset="0"/>
              </a:rPr>
              <a:t>Условия реализации программы</a:t>
            </a:r>
          </a:p>
          <a:p>
            <a:pPr algn="ctr">
              <a:lnSpc>
                <a:spcPct val="100000"/>
              </a:lnSpc>
            </a:pPr>
            <a:endParaRPr lang="ru-RU" sz="3200" b="1" i="1" u="sng" spc="-1" dirty="0">
              <a:latin typeface="Nunito"/>
            </a:endParaRPr>
          </a:p>
          <a:p>
            <a:pPr algn="ctr">
              <a:lnSpc>
                <a:spcPct val="100000"/>
              </a:lnSpc>
            </a:pPr>
            <a:r>
              <a:rPr lang="ru-RU" sz="8000" b="1" spc="-1" dirty="0">
                <a:latin typeface="Times New Roman" pitchFamily="18" charset="0"/>
                <a:cs typeface="Times New Roman" pitchFamily="18" charset="0"/>
              </a:rPr>
              <a:t>Необходимо указать ссылку на дистанционный курс </a:t>
            </a:r>
          </a:p>
          <a:p>
            <a:pPr algn="ctr">
              <a:lnSpc>
                <a:spcPct val="100000"/>
              </a:lnSpc>
            </a:pPr>
            <a:r>
              <a:rPr lang="ru-RU" sz="8000" b="1" spc="-1" dirty="0">
                <a:latin typeface="Times New Roman" pitchFamily="18" charset="0"/>
                <a:cs typeface="Times New Roman" pitchFamily="18" charset="0"/>
              </a:rPr>
              <a:t>и описание контента.</a:t>
            </a:r>
          </a:p>
        </p:txBody>
      </p:sp>
      <p:pic>
        <p:nvPicPr>
          <p:cNvPr id="527" name="Рисунок 4_7"/>
          <p:cNvPicPr/>
          <p:nvPr/>
        </p:nvPicPr>
        <p:blipFill>
          <a:blip r:embed="rId2"/>
          <a:stretch/>
        </p:blipFill>
        <p:spPr>
          <a:xfrm>
            <a:off x="0" y="17706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8" name="Рисунок 3_8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6" t="15530" r="31071" b="32056"/>
          <a:stretch/>
        </p:blipFill>
        <p:spPr bwMode="auto">
          <a:xfrm>
            <a:off x="2546064" y="1203598"/>
            <a:ext cx="6213793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4547" y="1707654"/>
            <a:ext cx="22429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</p:txBody>
      </p:sp>
    </p:spTree>
    <p:extLst>
      <p:ext uri="{BB962C8B-B14F-4D97-AF65-F5344CB8AC3E}">
        <p14:creationId xmlns:p14="http://schemas.microsoft.com/office/powerpoint/2010/main" val="15005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ustomShape 1"/>
          <p:cNvSpPr/>
          <p:nvPr/>
        </p:nvSpPr>
        <p:spPr>
          <a:xfrm>
            <a:off x="1792080" y="557280"/>
            <a:ext cx="6829920" cy="81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800" b="1" strike="noStrike" spc="-1" dirty="0">
                <a:solidFill>
                  <a:srgbClr val="C9211E"/>
                </a:solidFill>
                <a:latin typeface="Times New Roman" pitchFamily="18" charset="0"/>
                <a:ea typeface="Nunito"/>
                <a:cs typeface="Times New Roman" pitchFamily="18" charset="0"/>
              </a:rPr>
              <a:t>VI. </a:t>
            </a:r>
            <a:r>
              <a:rPr lang="ru-RU" sz="3800" b="1" strike="noStrike" spc="-1" dirty="0">
                <a:solidFill>
                  <a:srgbClr val="C9211E"/>
                </a:solidFill>
                <a:latin typeface="Times New Roman" pitchFamily="18" charset="0"/>
                <a:ea typeface="Nunito"/>
                <a:cs typeface="Times New Roman" pitchFamily="18" charset="0"/>
              </a:rPr>
              <a:t>Список литературы</a:t>
            </a:r>
            <a:endParaRPr lang="ru-RU" sz="38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4" name="CustomShape 2"/>
          <p:cNvSpPr/>
          <p:nvPr/>
        </p:nvSpPr>
        <p:spPr>
          <a:xfrm>
            <a:off x="357120" y="1448280"/>
            <a:ext cx="8507160" cy="25838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Структурированный список литературы: </a:t>
            </a:r>
            <a:endParaRPr lang="ru-RU" sz="18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1800" b="1" strike="noStrike" spc="-1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список современных </a:t>
            </a:r>
            <a:r>
              <a:rPr lang="ru-RU" sz="1800" b="1" strike="noStrike" spc="-1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нормативных правовых </a:t>
            </a:r>
            <a:r>
              <a:rPr lang="ru-RU" sz="1800" b="1" strike="noStrike" spc="-1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актов; </a:t>
            </a:r>
            <a:endParaRPr lang="ru-RU" sz="18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1800" b="1" strike="noStrike" spc="-1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список </a:t>
            </a:r>
            <a:r>
              <a:rPr lang="ru-RU" sz="1800" b="1" strike="noStrike" spc="-1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литературы для педагога (-</a:t>
            </a:r>
            <a:r>
              <a:rPr lang="ru-RU" sz="1800" b="1" strike="noStrike" spc="-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ов</a:t>
            </a:r>
            <a:r>
              <a:rPr lang="ru-RU" sz="1800" b="1" strike="noStrike" spc="-1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); </a:t>
            </a:r>
            <a:endParaRPr lang="ru-RU" sz="18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ru-RU" sz="1800" b="1" strike="noStrike" spc="-1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список </a:t>
            </a:r>
            <a:r>
              <a:rPr lang="ru-RU" sz="1800" b="1" strike="noStrike" spc="-1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литературы </a:t>
            </a:r>
            <a:r>
              <a:rPr lang="ru-RU" sz="1800" b="1" strike="noStrike" spc="-1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для детей, </a:t>
            </a:r>
            <a:r>
              <a:rPr lang="ru-RU" sz="1800" b="1" strike="noStrike" spc="-1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родителей</a:t>
            </a:r>
            <a:r>
              <a:rPr lang="ru-RU" b="1" spc="-1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;</a:t>
            </a: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ru-RU" b="1" spc="-1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Электронные образовательные ресурсы.</a:t>
            </a:r>
            <a:endParaRPr lang="ru-RU" b="1" spc="-1" dirty="0">
              <a:solidFill>
                <a:srgbClr val="000000"/>
              </a:solidFill>
              <a:highlight>
                <a:srgbClr val="FFFFFF"/>
              </a:highlight>
              <a:latin typeface="Times New Roman" pitchFamily="18" charset="0"/>
              <a:ea typeface="Arial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endParaRPr lang="ru-RU" sz="18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*</a:t>
            </a:r>
            <a:r>
              <a:rPr lang="ru-RU" sz="1800" b="1" strike="noStrike" spc="-1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Важно в списке литературы указать современные источники ( не более 5 лет). </a:t>
            </a:r>
            <a:endParaRPr lang="ru-RU" sz="18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ea typeface="Arial"/>
                <a:cs typeface="Times New Roman" pitchFamily="18" charset="0"/>
              </a:rPr>
              <a:t>Список необходимо оформлять  в алфавитном порядке в соответствии с ГОСТ Р 7.0.100-2018.</a:t>
            </a:r>
            <a:endParaRPr lang="ru-RU" sz="18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5" name="Рисунок 4_2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36" name="Рисунок 3_2"/>
          <p:cNvPicPr/>
          <p:nvPr/>
        </p:nvPicPr>
        <p:blipFill>
          <a:blip r:embed="rId3" cstate="print"/>
          <a:stretch/>
        </p:blipFill>
        <p:spPr>
          <a:xfrm>
            <a:off x="8504280" y="483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CustomShape 1"/>
          <p:cNvSpPr/>
          <p:nvPr/>
        </p:nvSpPr>
        <p:spPr>
          <a:xfrm>
            <a:off x="819000" y="845640"/>
            <a:ext cx="4270320" cy="47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i="1" strike="noStrike" spc="-1" dirty="0">
                <a:solidFill>
                  <a:srgbClr val="AF7B51"/>
                </a:solidFill>
                <a:latin typeface="Times New Roman" pitchFamily="18" charset="0"/>
                <a:ea typeface="Nunito"/>
                <a:cs typeface="Times New Roman" pitchFamily="18" charset="0"/>
              </a:rPr>
              <a:t>Например,</a:t>
            </a:r>
            <a:endParaRPr lang="ru-RU" sz="2000" b="1" i="1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9" name="Рисунок 4_11"/>
          <p:cNvPicPr/>
          <p:nvPr/>
        </p:nvPicPr>
        <p:blipFill>
          <a:blip r:embed="rId2"/>
          <a:stretch/>
        </p:blipFill>
        <p:spPr>
          <a:xfrm>
            <a:off x="0" y="1092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40" name="Рисунок 3_12"/>
          <p:cNvPicPr/>
          <p:nvPr/>
        </p:nvPicPr>
        <p:blipFill>
          <a:blip r:embed="rId3" cstate="print"/>
          <a:stretch/>
        </p:blipFill>
        <p:spPr>
          <a:xfrm>
            <a:off x="8504280" y="1092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17" t="15326" r="14311" b="14942"/>
          <a:stretch/>
        </p:blipFill>
        <p:spPr bwMode="auto">
          <a:xfrm>
            <a:off x="2364437" y="123478"/>
            <a:ext cx="3960440" cy="475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CustomShape 1"/>
          <p:cNvSpPr/>
          <p:nvPr/>
        </p:nvSpPr>
        <p:spPr>
          <a:xfrm>
            <a:off x="502560" y="179640"/>
            <a:ext cx="7818840" cy="94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3D4594"/>
                </a:solidFill>
                <a:latin typeface="Nunito"/>
                <a:ea typeface="Nunito"/>
              </a:rPr>
              <a:t>Общие рекомендации к титульным </a:t>
            </a:r>
            <a:r>
              <a:t/>
            </a:r>
            <a:br/>
            <a:r>
              <a:rPr lang="ru-RU" sz="2000" b="1" strike="noStrike" spc="-1">
                <a:solidFill>
                  <a:srgbClr val="3D4594"/>
                </a:solidFill>
                <a:latin typeface="Nunito"/>
                <a:ea typeface="Nunito"/>
              </a:rPr>
              <a:t>листам </a:t>
            </a:r>
            <a:r>
              <a:rPr lang="ru-RU" sz="2400" b="1" strike="noStrike" spc="-1">
                <a:solidFill>
                  <a:srgbClr val="3D4594"/>
                </a:solidFill>
                <a:latin typeface="Nunito"/>
                <a:ea typeface="Nunito"/>
              </a:rPr>
              <a:t>ДООП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542" name="Picture 2_2"/>
          <p:cNvPicPr/>
          <p:nvPr/>
        </p:nvPicPr>
        <p:blipFill>
          <a:blip r:embed="rId2"/>
          <a:stretch/>
        </p:blipFill>
        <p:spPr>
          <a:xfrm>
            <a:off x="2991600" y="1020240"/>
            <a:ext cx="2907360" cy="3726720"/>
          </a:xfrm>
          <a:prstGeom prst="rect">
            <a:avLst/>
          </a:prstGeom>
          <a:ln w="127080" cap="sq">
            <a:solidFill>
              <a:srgbClr val="000000"/>
            </a:solidFill>
            <a:miter/>
          </a:ln>
          <a:effectLst>
            <a:outerShdw dist="49893" dir="2700000">
              <a:srgbClr val="000000">
                <a:alpha val="40000"/>
              </a:srgbClr>
            </a:outerShdw>
          </a:effectLst>
        </p:spPr>
      </p:pic>
      <p:sp>
        <p:nvSpPr>
          <p:cNvPr id="543" name="CustomShape 2"/>
          <p:cNvSpPr/>
          <p:nvPr/>
        </p:nvSpPr>
        <p:spPr>
          <a:xfrm>
            <a:off x="3409200" y="3415320"/>
            <a:ext cx="228564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Авторы-составители: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544" name="CustomShape 3"/>
          <p:cNvSpPr/>
          <p:nvPr/>
        </p:nvSpPr>
        <p:spPr>
          <a:xfrm>
            <a:off x="3024000" y="3672000"/>
            <a:ext cx="1218960" cy="115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Утверждается ежегодно к новому учебному году!!!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545" name="Рисунок 4_1"/>
          <p:cNvPicPr/>
          <p:nvPr/>
        </p:nvPicPr>
        <p:blipFill>
          <a:blip r:embed="rId3"/>
          <a:stretch/>
        </p:blipFill>
        <p:spPr>
          <a:xfrm>
            <a:off x="12626" y="792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46" name="Рисунок 3_1"/>
          <p:cNvPicPr/>
          <p:nvPr/>
        </p:nvPicPr>
        <p:blipFill>
          <a:blip r:embed="rId4"/>
          <a:stretch/>
        </p:blipFill>
        <p:spPr>
          <a:xfrm>
            <a:off x="8397000" y="7920"/>
            <a:ext cx="747000" cy="651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5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CustomShape 1"/>
          <p:cNvSpPr/>
          <p:nvPr/>
        </p:nvSpPr>
        <p:spPr>
          <a:xfrm>
            <a:off x="1009080" y="288000"/>
            <a:ext cx="7625880" cy="4601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548" name="Рисунок 4_12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49" name="CustomShape 2"/>
          <p:cNvSpPr/>
          <p:nvPr/>
        </p:nvSpPr>
        <p:spPr>
          <a:xfrm>
            <a:off x="1403648" y="432000"/>
            <a:ext cx="5940264" cy="300384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 smtClean="0">
                <a:solidFill>
                  <a:srgbClr val="C9211E"/>
                </a:solidFill>
                <a:latin typeface="Arial"/>
              </a:rPr>
              <a:t>Методические рекомендации по размещению дистанционного курса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550" name="Рисунок 3_13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CustomShape 1"/>
          <p:cNvSpPr/>
          <p:nvPr/>
        </p:nvSpPr>
        <p:spPr>
          <a:xfrm>
            <a:off x="819000" y="697680"/>
            <a:ext cx="7496280" cy="4047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53" name="Рисунок 4_13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54" name="Рисунок 3_14"/>
          <p:cNvPicPr/>
          <p:nvPr/>
        </p:nvPicPr>
        <p:blipFill>
          <a:blip r:embed="rId3" cstate="print"/>
          <a:stretch/>
        </p:blipFill>
        <p:spPr>
          <a:xfrm>
            <a:off x="8522475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683569" y="555526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Ё –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тади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Ссылка: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https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hlinkClick r:id="rId4"/>
              </a:rPr>
              <a:t>://your-study.ru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402" r="-1" b="11411"/>
          <a:stretch/>
        </p:blipFill>
        <p:spPr bwMode="auto">
          <a:xfrm>
            <a:off x="307432" y="1540090"/>
            <a:ext cx="8519415" cy="3205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CustomShape 1"/>
          <p:cNvSpPr/>
          <p:nvPr/>
        </p:nvSpPr>
        <p:spPr>
          <a:xfrm>
            <a:off x="1800000" y="1368000"/>
            <a:ext cx="5321160" cy="239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57" name="Рисунок 4_14"/>
          <p:cNvPicPr/>
          <p:nvPr/>
        </p:nvPicPr>
        <p:blipFill>
          <a:blip r:embed="rId2"/>
          <a:stretch/>
        </p:blipFill>
        <p:spPr>
          <a:xfrm>
            <a:off x="0" y="23267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58" name="Рисунок 3_15"/>
          <p:cNvPicPr/>
          <p:nvPr/>
        </p:nvPicPr>
        <p:blipFill>
          <a:blip r:embed="rId3" cstate="print"/>
          <a:stretch/>
        </p:blipFill>
        <p:spPr>
          <a:xfrm>
            <a:off x="8493900" y="23267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705985" y="310831"/>
            <a:ext cx="75091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Сайт: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mozello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Ссылка:  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hlinkClick r:id="rId4"/>
              </a:rPr>
              <a:t>https://www.mozello.com/ru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6" t="8889" r="14896" b="22037"/>
          <a:stretch/>
        </p:blipFill>
        <p:spPr bwMode="auto">
          <a:xfrm>
            <a:off x="274062" y="1264939"/>
            <a:ext cx="6458178" cy="3600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CustomShape 1"/>
          <p:cNvSpPr/>
          <p:nvPr/>
        </p:nvSpPr>
        <p:spPr>
          <a:xfrm>
            <a:off x="1872000" y="864360"/>
            <a:ext cx="6227280" cy="186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61" name="Рисунок 4_15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2" name="Рисунок 3_16"/>
          <p:cNvPicPr/>
          <p:nvPr/>
        </p:nvPicPr>
        <p:blipFill>
          <a:blip r:embed="rId3" cstate="print"/>
          <a:stretch/>
        </p:blipFill>
        <p:spPr>
          <a:xfrm>
            <a:off x="8503425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9" r="6771" b="27222"/>
          <a:stretch/>
        </p:blipFill>
        <p:spPr bwMode="auto">
          <a:xfrm>
            <a:off x="298934" y="1275606"/>
            <a:ext cx="8503056" cy="3576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363420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WIX.com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Ссылка: 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hlinkClick r:id="rId5"/>
              </a:rPr>
              <a:t>https://ru.wix.com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/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5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CustomShape 1"/>
          <p:cNvSpPr/>
          <p:nvPr/>
        </p:nvSpPr>
        <p:spPr>
          <a:xfrm>
            <a:off x="1009080" y="288000"/>
            <a:ext cx="7625880" cy="4601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548" name="Рисунок 4_12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50" name="Рисунок 3_13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4" t="19587" r="19763" b="70030"/>
          <a:stretch/>
        </p:blipFill>
        <p:spPr bwMode="auto">
          <a:xfrm>
            <a:off x="1009080" y="363420"/>
            <a:ext cx="7347569" cy="71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40" r="46896"/>
          <a:stretch/>
        </p:blipFill>
        <p:spPr bwMode="auto">
          <a:xfrm>
            <a:off x="4682864" y="1241386"/>
            <a:ext cx="4072681" cy="364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71" t="28119" b="14150"/>
          <a:stretch/>
        </p:blipFill>
        <p:spPr bwMode="auto">
          <a:xfrm>
            <a:off x="322919" y="1244642"/>
            <a:ext cx="3583793" cy="364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3759976" y="1491630"/>
            <a:ext cx="97496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976" y="2715766"/>
            <a:ext cx="1006475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975" y="3939902"/>
            <a:ext cx="1006475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97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5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CustomShape 1"/>
          <p:cNvSpPr/>
          <p:nvPr/>
        </p:nvSpPr>
        <p:spPr>
          <a:xfrm>
            <a:off x="1009080" y="288000"/>
            <a:ext cx="7625880" cy="4601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548" name="Рисунок 4_12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49" name="CustomShape 2"/>
          <p:cNvSpPr/>
          <p:nvPr/>
        </p:nvSpPr>
        <p:spPr>
          <a:xfrm>
            <a:off x="1403648" y="432000"/>
            <a:ext cx="5940264" cy="300384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550" name="Рисунок 3_13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2" t="19134" r="21178" b="18775"/>
          <a:stretch/>
        </p:blipFill>
        <p:spPr bwMode="auto">
          <a:xfrm>
            <a:off x="1228973" y="289115"/>
            <a:ext cx="6727403" cy="4600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972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5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CustomShape 1"/>
          <p:cNvSpPr/>
          <p:nvPr/>
        </p:nvSpPr>
        <p:spPr>
          <a:xfrm>
            <a:off x="1009080" y="288000"/>
            <a:ext cx="7625880" cy="4601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548" name="Рисунок 4_12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49" name="CustomShape 2"/>
          <p:cNvSpPr/>
          <p:nvPr/>
        </p:nvSpPr>
        <p:spPr>
          <a:xfrm>
            <a:off x="1403648" y="432000"/>
            <a:ext cx="5940264" cy="300384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550" name="Рисунок 3_13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7" t="18800" r="20087" b="17701"/>
          <a:stretch/>
        </p:blipFill>
        <p:spPr bwMode="auto">
          <a:xfrm>
            <a:off x="948712" y="288000"/>
            <a:ext cx="6863648" cy="457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515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CustomShape 1"/>
          <p:cNvSpPr/>
          <p:nvPr/>
        </p:nvSpPr>
        <p:spPr>
          <a:xfrm>
            <a:off x="1179000" y="792000"/>
            <a:ext cx="5294160" cy="186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81" name="Рисунок 4_20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82" name="Рисунок 3_21"/>
          <p:cNvPicPr/>
          <p:nvPr/>
        </p:nvPicPr>
        <p:blipFill>
          <a:blip r:embed="rId3" cstate="print"/>
          <a:stretch/>
        </p:blipFill>
        <p:spPr>
          <a:xfrm>
            <a:off x="8503461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" t="9775" r="1141" b="42857"/>
          <a:stretch/>
        </p:blipFill>
        <p:spPr bwMode="auto">
          <a:xfrm>
            <a:off x="275289" y="1563638"/>
            <a:ext cx="8514887" cy="3170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1281" y="363420"/>
            <a:ext cx="7192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Яндекс Диск – облачное хранилище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1560" y="255698"/>
            <a:ext cx="1343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CustomShape 1"/>
          <p:cNvSpPr/>
          <p:nvPr/>
        </p:nvSpPr>
        <p:spPr>
          <a:xfrm>
            <a:off x="2376000" y="-20880"/>
            <a:ext cx="3809160" cy="311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73" name="Рисунок 4_18"/>
          <p:cNvPicPr/>
          <p:nvPr/>
        </p:nvPicPr>
        <p:blipFill>
          <a:blip r:embed="rId2"/>
          <a:stretch/>
        </p:blipFill>
        <p:spPr>
          <a:xfrm>
            <a:off x="0" y="882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4" name="Рисунок 3_19"/>
          <p:cNvPicPr/>
          <p:nvPr/>
        </p:nvPicPr>
        <p:blipFill>
          <a:blip r:embed="rId3" cstate="print"/>
          <a:stretch/>
        </p:blipFill>
        <p:spPr>
          <a:xfrm>
            <a:off x="8504280" y="882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4" b="64630"/>
          <a:stretch/>
        </p:blipFill>
        <p:spPr bwMode="auto">
          <a:xfrm>
            <a:off x="342079" y="1851670"/>
            <a:ext cx="6976313" cy="299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5840" y="638100"/>
            <a:ext cx="7742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Видеохостинг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Rutube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Ссылка:  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hlinkClick r:id="rId5"/>
              </a:rPr>
              <a:t>https://rutube.ru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/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311158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5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CustomShape 1"/>
          <p:cNvSpPr/>
          <p:nvPr/>
        </p:nvSpPr>
        <p:spPr>
          <a:xfrm>
            <a:off x="1009080" y="288000"/>
            <a:ext cx="7625880" cy="4601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548" name="Рисунок 4_12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49" name="CustomShape 2"/>
          <p:cNvSpPr/>
          <p:nvPr/>
        </p:nvSpPr>
        <p:spPr>
          <a:xfrm>
            <a:off x="1403648" y="432000"/>
            <a:ext cx="5940264" cy="300384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550" name="Рисунок 3_13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7" t="18800" r="19569" b="15249"/>
          <a:stretch/>
        </p:blipFill>
        <p:spPr bwMode="auto">
          <a:xfrm>
            <a:off x="827584" y="219407"/>
            <a:ext cx="6806480" cy="467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92080" y="1275606"/>
            <a:ext cx="2448272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85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CustomShape 1"/>
          <p:cNvSpPr/>
          <p:nvPr/>
        </p:nvSpPr>
        <p:spPr>
          <a:xfrm>
            <a:off x="4896000" y="586440"/>
            <a:ext cx="3419280" cy="311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77" name="Рисунок 4_19"/>
          <p:cNvPicPr/>
          <p:nvPr/>
        </p:nvPicPr>
        <p:blipFill>
          <a:blip r:embed="rId2"/>
          <a:stretch/>
        </p:blipFill>
        <p:spPr>
          <a:xfrm>
            <a:off x="29394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8" name="Рисунок 3_20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4" t="7405" r="25931" b="23219"/>
          <a:stretch/>
        </p:blipFill>
        <p:spPr bwMode="auto">
          <a:xfrm>
            <a:off x="211899" y="1373532"/>
            <a:ext cx="4392488" cy="349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t="43728" r="40263" b="12544"/>
          <a:stretch/>
        </p:blipFill>
        <p:spPr bwMode="auto">
          <a:xfrm>
            <a:off x="4434788" y="2705565"/>
            <a:ext cx="4389352" cy="219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5234" y="363420"/>
            <a:ext cx="782904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Learningapps.org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создание мультимедийных интерактивных упражнений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4316" y="181943"/>
            <a:ext cx="1563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solidFill>
                  <a:srgbClr val="F7964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1707654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Ссылка: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6"/>
              </a:rPr>
              <a:t>https://learningapps.org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CustomShape 1"/>
          <p:cNvSpPr/>
          <p:nvPr/>
        </p:nvSpPr>
        <p:spPr>
          <a:xfrm>
            <a:off x="4896000" y="586440"/>
            <a:ext cx="3419280" cy="311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77" name="Рисунок 4_19"/>
          <p:cNvPicPr/>
          <p:nvPr/>
        </p:nvPicPr>
        <p:blipFill>
          <a:blip r:embed="rId2"/>
          <a:stretch/>
        </p:blipFill>
        <p:spPr>
          <a:xfrm>
            <a:off x="29394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8" name="Рисунок 3_20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675234" y="363420"/>
            <a:ext cx="782904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Learningapps.org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создание мультимедийных интерактивных упражнений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4316" y="181943"/>
            <a:ext cx="1563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solidFill>
                  <a:srgbClr val="F7964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1" t="18361" r="21697" b="17627"/>
          <a:stretch/>
        </p:blipFill>
        <p:spPr bwMode="auto">
          <a:xfrm>
            <a:off x="352314" y="1707654"/>
            <a:ext cx="5049760" cy="308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0" t="19177" r="37931" b="43401"/>
          <a:stretch/>
        </p:blipFill>
        <p:spPr bwMode="auto">
          <a:xfrm>
            <a:off x="5423001" y="1707654"/>
            <a:ext cx="3375480" cy="308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93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CustomShape 1"/>
          <p:cNvSpPr/>
          <p:nvPr/>
        </p:nvSpPr>
        <p:spPr>
          <a:xfrm>
            <a:off x="819000" y="82440"/>
            <a:ext cx="4142160" cy="311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69" name="Рисунок 4_17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0" name="Рисунок 3_18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" r="1146" b="11667"/>
          <a:stretch/>
        </p:blipFill>
        <p:spPr bwMode="auto">
          <a:xfrm>
            <a:off x="310344" y="915566"/>
            <a:ext cx="8100392" cy="3908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314640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Доска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Padlet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16562"/>
            <a:ext cx="1343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i="1" dirty="0">
                <a:solidFill>
                  <a:srgbClr val="F7964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CustomShape 1"/>
          <p:cNvSpPr/>
          <p:nvPr/>
        </p:nvSpPr>
        <p:spPr>
          <a:xfrm>
            <a:off x="819000" y="82440"/>
            <a:ext cx="4142160" cy="311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69" name="Рисунок 4_17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0" name="Рисунок 3_18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187624" y="314640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Доска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Padlet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16562"/>
            <a:ext cx="1343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i="1" dirty="0">
                <a:solidFill>
                  <a:srgbClr val="F7964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1" t="26112" r="26875" b="5185"/>
          <a:stretch/>
        </p:blipFill>
        <p:spPr bwMode="auto">
          <a:xfrm>
            <a:off x="322920" y="837860"/>
            <a:ext cx="6068311" cy="411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9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5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CustomShape 1"/>
          <p:cNvSpPr/>
          <p:nvPr/>
        </p:nvSpPr>
        <p:spPr>
          <a:xfrm>
            <a:off x="1009080" y="288000"/>
            <a:ext cx="7625880" cy="4601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548" name="Рисунок 4_12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49" name="CustomShape 2"/>
          <p:cNvSpPr/>
          <p:nvPr/>
        </p:nvSpPr>
        <p:spPr>
          <a:xfrm>
            <a:off x="1403648" y="432000"/>
            <a:ext cx="5940264" cy="300384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550" name="Рисунок 3_13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6" t="20690" r="19274" b="20914"/>
          <a:stretch/>
        </p:blipFill>
        <p:spPr bwMode="auto">
          <a:xfrm>
            <a:off x="662774" y="255798"/>
            <a:ext cx="7911350" cy="4634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37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2691000" y="216000"/>
            <a:ext cx="3278160" cy="311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65" name="Рисунок 4_16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6" name="Рисунок 3_17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" t="10001" r="1771" b="26296"/>
          <a:stretch/>
        </p:blipFill>
        <p:spPr bwMode="auto">
          <a:xfrm>
            <a:off x="287756" y="1491630"/>
            <a:ext cx="8536384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382393"/>
            <a:ext cx="770485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i="1" dirty="0">
                <a:solidFill>
                  <a:srgbClr val="F7964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  <a:endParaRPr lang="en-US" b="1" i="1" dirty="0" smtClean="0">
              <a:solidFill>
                <a:srgbClr val="F79646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Yandex Forms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Ссылка: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https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hlinkClick r:id="rId5"/>
              </a:rPr>
              <a:t>://forms.yandex.ru/admin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/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2691000" y="216000"/>
            <a:ext cx="3278160" cy="311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65" name="Рисунок 4_16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6" name="Рисунок 3_17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683568" y="411510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F7964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  <a:endParaRPr lang="en-US" sz="1400" b="1" i="1" dirty="0">
              <a:solidFill>
                <a:srgbClr val="F79646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Yandex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Forms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Ссылка: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https://forms.yandex.ru/admin/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8" t="15000" r="30418" b="25926"/>
          <a:stretch/>
        </p:blipFill>
        <p:spPr bwMode="auto">
          <a:xfrm>
            <a:off x="251521" y="1491630"/>
            <a:ext cx="5904655" cy="338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54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2691000" y="216000"/>
            <a:ext cx="3278160" cy="311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65" name="Рисунок 4_16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6" name="Рисунок 3_17"/>
          <p:cNvPicPr/>
          <p:nvPr/>
        </p:nvPicPr>
        <p:blipFill>
          <a:blip r:embed="rId3" cstate="print"/>
          <a:stretch/>
        </p:blipFill>
        <p:spPr>
          <a:xfrm>
            <a:off x="850428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1" t="7066" r="2164" b="24378"/>
          <a:stretch/>
        </p:blipFill>
        <p:spPr bwMode="auto">
          <a:xfrm>
            <a:off x="107504" y="1491630"/>
            <a:ext cx="8859266" cy="346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259948"/>
            <a:ext cx="77487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solidFill>
                  <a:srgbClr val="F7964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Например</a:t>
            </a:r>
            <a:r>
              <a:rPr lang="ru-RU" b="1" i="1" dirty="0" smtClean="0">
                <a:solidFill>
                  <a:srgbClr val="F7964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/>
            <a:endParaRPr lang="ru-RU" b="1" i="1" dirty="0">
              <a:solidFill>
                <a:srgbClr val="F79646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Готовый дистанционный курс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32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CustomShape 1"/>
          <p:cNvSpPr/>
          <p:nvPr/>
        </p:nvSpPr>
        <p:spPr>
          <a:xfrm>
            <a:off x="1584000" y="1214280"/>
            <a:ext cx="4601160" cy="24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85" name="Рисунок 4_21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86" name="Рисунок 3_22"/>
          <p:cNvPicPr/>
          <p:nvPr/>
        </p:nvPicPr>
        <p:blipFill>
          <a:blip r:embed="rId3" cstate="print"/>
          <a:stretch/>
        </p:blipFill>
        <p:spPr>
          <a:xfrm>
            <a:off x="851295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322920" y="786646"/>
            <a:ext cx="8509890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>Контактные данные:</a:t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>Адрес: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> г. Омск, ул. Л. Чайкиной, д. 3, </a:t>
            </a:r>
            <a:r>
              <a:rPr kumimoji="0" lang="ru-RU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>каб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>. 207</a:t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/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>Номер тел.: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>8-(3812)-53-61-13,  53-61-14</a:t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/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>Адрес электронной почты: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  <a:hlinkClick r:id="rId4"/>
              </a:rPr>
              <a:t>mocdodomsk@yandex.ru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/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/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>Адрес официального сайта: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  <a:hlinkClick r:id="rId5"/>
              </a:rPr>
              <a:t>https://omsk-perspektiva.ru/moc_dod/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  <a:t> </a:t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33A4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Nunito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CustomShape 1"/>
          <p:cNvSpPr/>
          <p:nvPr/>
        </p:nvSpPr>
        <p:spPr>
          <a:xfrm>
            <a:off x="1584000" y="1214280"/>
            <a:ext cx="4601160" cy="24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85" name="Рисунок 4_21"/>
          <p:cNvPicPr/>
          <p:nvPr/>
        </p:nvPicPr>
        <p:blipFill>
          <a:blip r:embed="rId2"/>
          <a:stretch/>
        </p:blipFill>
        <p:spPr>
          <a:xfrm>
            <a:off x="0" y="0"/>
            <a:ext cx="645840" cy="726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86" name="Рисунок 3_22"/>
          <p:cNvPicPr/>
          <p:nvPr/>
        </p:nvPicPr>
        <p:blipFill>
          <a:blip r:embed="rId3" cstate="print"/>
          <a:stretch/>
        </p:blipFill>
        <p:spPr>
          <a:xfrm>
            <a:off x="8512950" y="0"/>
            <a:ext cx="639720" cy="62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346493" y="2199350"/>
            <a:ext cx="85098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Спасибо</a:t>
            </a:r>
            <a:r>
              <a:rPr kumimoji="0" lang="ru-RU" sz="2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за внимание!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61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3126</TotalTime>
  <Words>669</Words>
  <Application>Microsoft Office PowerPoint</Application>
  <PresentationFormat>Экран (16:9)</PresentationFormat>
  <Paragraphs>214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177</cp:revision>
  <dcterms:modified xsi:type="dcterms:W3CDTF">2022-05-17T08:29:04Z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35</vt:i4>
  </property>
</Properties>
</file>